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1044" r:id="rId2"/>
    <p:sldId id="1043" r:id="rId3"/>
    <p:sldId id="852" r:id="rId4"/>
    <p:sldId id="853" r:id="rId5"/>
    <p:sldId id="827" r:id="rId6"/>
    <p:sldId id="828" r:id="rId7"/>
    <p:sldId id="906" r:id="rId8"/>
    <p:sldId id="1042" r:id="rId9"/>
    <p:sldId id="826" r:id="rId10"/>
    <p:sldId id="1034" r:id="rId11"/>
    <p:sldId id="909" r:id="rId12"/>
    <p:sldId id="865" r:id="rId13"/>
    <p:sldId id="1032" r:id="rId14"/>
    <p:sldId id="1035" r:id="rId15"/>
    <p:sldId id="822" r:id="rId16"/>
    <p:sldId id="974" r:id="rId17"/>
    <p:sldId id="1016" r:id="rId18"/>
    <p:sldId id="1020" r:id="rId19"/>
    <p:sldId id="9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8"/>
    <p:restoredTop sz="72326"/>
  </p:normalViewPr>
  <p:slideViewPr>
    <p:cSldViewPr snapToGrid="0" snapToObjects="1">
      <p:cViewPr varScale="1">
        <p:scale>
          <a:sx n="71" d="100"/>
          <a:sy n="71" d="100"/>
        </p:scale>
        <p:origin x="2208" y="176"/>
      </p:cViewPr>
      <p:guideLst/>
    </p:cSldViewPr>
  </p:slideViewPr>
  <p:notesTextViewPr>
    <p:cViewPr>
      <p:scale>
        <a:sx n="1" d="1"/>
        <a:sy n="1" d="1"/>
      </p:scale>
      <p:origin x="0" y="-584"/>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03CF3-7FC4-3740-B7C0-1FDE913E85B2}" type="datetimeFigureOut">
              <a:rPr lang="en-US" smtClean="0"/>
              <a:t>8/17/18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92DA7-EBEA-FF42-B483-7A4BA0119DA5}" type="slidenum">
              <a:rPr lang="en-US" smtClean="0"/>
              <a:t>‹#›</a:t>
            </a:fld>
            <a:endParaRPr lang="en-US"/>
          </a:p>
        </p:txBody>
      </p:sp>
    </p:spTree>
    <p:extLst>
      <p:ext uri="{BB962C8B-B14F-4D97-AF65-F5344CB8AC3E}">
        <p14:creationId xmlns:p14="http://schemas.microsoft.com/office/powerpoint/2010/main" val="2687636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ashingtonpost.com/archive/business/1983/11/06/in-pursuit-of-the-10-gigaflop-machine/012c995a-2b16-470b-96df-d823c245306e/?utm_term=.d4bde5652826"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popsci.com/intel-teraflop-chi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IBM Code: http://</a:t>
            </a:r>
            <a:r>
              <a:rPr lang="en-US" dirty="0" err="1"/>
              <a:t>ibm.com</a:t>
            </a:r>
            <a:r>
              <a:rPr lang="en-US" dirty="0"/>
              <a:t>/code</a:t>
            </a:r>
          </a:p>
          <a:p>
            <a:r>
              <a:rPr lang="en-US" dirty="0"/>
              <a:t>CODAIT: http://</a:t>
            </a:r>
            <a:r>
              <a:rPr lang="en-US" dirty="0" err="1"/>
              <a:t>codait.org</a:t>
            </a:r>
            <a:r>
              <a:rPr lang="en-US" dirty="0"/>
              <a:t>/</a:t>
            </a:r>
          </a:p>
          <a:p>
            <a:r>
              <a:rPr lang="en-US" dirty="0"/>
              <a:t>MAX: https://</a:t>
            </a:r>
            <a:r>
              <a:rPr lang="en-US" dirty="0" err="1"/>
              <a:t>developer.ibm.com</a:t>
            </a:r>
            <a:r>
              <a:rPr lang="en-US" dirty="0"/>
              <a:t>/code/exchanges/models/</a:t>
            </a:r>
          </a:p>
          <a:p>
            <a:r>
              <a:rPr lang="en-US" dirty="0"/>
              <a:t>Call For Code: https://</a:t>
            </a:r>
            <a:r>
              <a:rPr lang="en-US" dirty="0" err="1"/>
              <a:t>callforcode.org</a:t>
            </a:r>
            <a:r>
              <a:rPr lang="en-US" dirty="0"/>
              <a:t>/</a:t>
            </a:r>
          </a:p>
          <a:p>
            <a:endParaRPr lang="en-US" dirty="0"/>
          </a:p>
          <a:p>
            <a:r>
              <a:rPr lang="en-US" dirty="0"/>
              <a:t>To reuse, send request to Jim Spohrer &lt;</a:t>
            </a:r>
            <a:r>
              <a:rPr lang="en-US" dirty="0" err="1"/>
              <a:t>spohrer@gmail.com</a:t>
            </a:r>
            <a:r>
              <a:rPr lang="en-US" dirty="0"/>
              <a:t>&gt;</a:t>
            </a:r>
          </a:p>
          <a:p>
            <a:endParaRPr lang="en-US" dirty="0"/>
          </a:p>
          <a:p>
            <a:r>
              <a:rPr lang="en-US" dirty="0"/>
              <a:t>To cite:</a:t>
            </a:r>
          </a:p>
          <a:p>
            <a:r>
              <a:rPr lang="en-US" dirty="0"/>
              <a:t>Spohrer J (2019) AI Progress = Leaderboards + </a:t>
            </a:r>
            <a:r>
              <a:rPr lang="en-US" dirty="0" err="1"/>
              <a:t>Compurer</a:t>
            </a:r>
            <a:r>
              <a:rPr lang="en-US" dirty="0"/>
              <a:t> + Data + Algorithms. URL = http://</a:t>
            </a:r>
            <a:r>
              <a:rPr lang="en-US" dirty="0" err="1"/>
              <a:t>slideshare.net</a:t>
            </a:r>
            <a:r>
              <a:rPr lang="en-US" dirty="0"/>
              <a:t>/</a:t>
            </a:r>
            <a:r>
              <a:rPr lang="en-US" dirty="0" err="1"/>
              <a:t>spohrer</a:t>
            </a:r>
            <a:r>
              <a:rPr lang="en-US" dirty="0"/>
              <a:t>/</a:t>
            </a:r>
            <a:r>
              <a:rPr lang="en-US" dirty="0" err="1"/>
              <a:t>ai</a:t>
            </a:r>
            <a:r>
              <a:rPr lang="en-US" dirty="0"/>
              <a:t>-progress-=-leaderboards-computer-data-algorithms-20180817-v3</a:t>
            </a:r>
          </a:p>
          <a:p>
            <a:endParaRPr lang="en-US" dirty="0"/>
          </a:p>
          <a:p>
            <a:r>
              <a:rPr lang="en-US" dirty="0"/>
              <a:t>Also cite: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Rouse WB, Spohrer JC (2018) Automating versus augmenting intelligence. Journal of Enterprise Transformation. 2018 Feb 7:1-21.</a:t>
            </a:r>
          </a:p>
          <a:p>
            <a:endParaRPr lang="en-US" dirty="0"/>
          </a:p>
          <a:p>
            <a:r>
              <a:rPr lang="en-US"/>
              <a:t>Posted here on 20180817: </a:t>
            </a:r>
            <a:r>
              <a:rPr lang="en-US" dirty="0"/>
              <a:t>https://</a:t>
            </a:r>
            <a:r>
              <a:rPr lang="en-US" dirty="0" err="1"/>
              <a:t>www.slideshare.net</a:t>
            </a:r>
            <a:r>
              <a:rPr lang="en-US" dirty="0"/>
              <a:t>/</a:t>
            </a:r>
            <a:r>
              <a:rPr lang="en-US" dirty="0" err="1"/>
              <a:t>spohrer</a:t>
            </a:r>
            <a:r>
              <a:rPr lang="en-US" dirty="0"/>
              <a:t>/ai-progress-leaderboards-compute-data-algorithms-20180817-v3</a:t>
            </a:r>
          </a:p>
          <a:p>
            <a:endParaRPr lang="en-US" dirty="0"/>
          </a:p>
          <a:p>
            <a:endParaRPr lang="en-US" dirty="0"/>
          </a:p>
        </p:txBody>
      </p:sp>
      <p:sp>
        <p:nvSpPr>
          <p:cNvPr id="4" name="Slide Number Placeholder 3"/>
          <p:cNvSpPr>
            <a:spLocks noGrp="1"/>
          </p:cNvSpPr>
          <p:nvPr>
            <p:ph type="sldNum" sz="quarter" idx="5"/>
          </p:nvPr>
        </p:nvSpPr>
        <p:spPr/>
        <p:txBody>
          <a:bodyPr/>
          <a:lstStyle/>
          <a:p>
            <a:fld id="{DD392DA7-EBEA-FF42-B483-7A4BA0119DA5}" type="slidenum">
              <a:rPr lang="en-US" smtClean="0"/>
              <a:t>1</a:t>
            </a:fld>
            <a:endParaRPr lang="en-US"/>
          </a:p>
        </p:txBody>
      </p:sp>
    </p:spTree>
    <p:extLst>
      <p:ext uri="{BB962C8B-B14F-4D97-AF65-F5344CB8AC3E}">
        <p14:creationId xmlns:p14="http://schemas.microsoft.com/office/powerpoint/2010/main" val="78695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Vijay </a:t>
            </a:r>
            <a:r>
              <a:rPr lang="en-US" dirty="0" err="1"/>
              <a:t>Bommireddipally</a:t>
            </a:r>
            <a:r>
              <a:rPr lang="en-US" dirty="0"/>
              <a:t> (CODAIT Director) and Fred Reiss (CODAIT Chief Architect)</a:t>
            </a:r>
          </a:p>
        </p:txBody>
      </p:sp>
      <p:sp>
        <p:nvSpPr>
          <p:cNvPr id="4" name="Slide Number Placeholder 3"/>
          <p:cNvSpPr>
            <a:spLocks noGrp="1"/>
          </p:cNvSpPr>
          <p:nvPr>
            <p:ph type="sldNum" sz="quarter" idx="10"/>
          </p:nvPr>
        </p:nvSpPr>
        <p:spPr/>
        <p:txBody>
          <a:bodyPr/>
          <a:lstStyle/>
          <a:p>
            <a:fld id="{DD392DA7-EBEA-FF42-B483-7A4BA0119DA5}" type="slidenum">
              <a:rPr lang="en-US" smtClean="0"/>
              <a:t>13</a:t>
            </a:fld>
            <a:endParaRPr lang="en-US"/>
          </a:p>
        </p:txBody>
      </p:sp>
    </p:spTree>
    <p:extLst>
      <p:ext uri="{BB962C8B-B14F-4D97-AF65-F5344CB8AC3E}">
        <p14:creationId xmlns:p14="http://schemas.microsoft.com/office/powerpoint/2010/main" val="412462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92DA7-EBEA-FF42-B483-7A4BA0119DA5}" type="slidenum">
              <a:rPr lang="en-US" smtClean="0"/>
              <a:t>14</a:t>
            </a:fld>
            <a:endParaRPr lang="en-US"/>
          </a:p>
        </p:txBody>
      </p:sp>
    </p:spTree>
    <p:extLst>
      <p:ext uri="{BB962C8B-B14F-4D97-AF65-F5344CB8AC3E}">
        <p14:creationId xmlns:p14="http://schemas.microsoft.com/office/powerpoint/2010/main" val="184040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weakest link is what needs to be improved – according to system scientists.  Accessing help, service, experts is the weakest link in most systems.</a:t>
            </a:r>
          </a:p>
          <a:p>
            <a:endParaRPr lang="en-US" baseline="0" dirty="0"/>
          </a:p>
          <a:p>
            <a:r>
              <a:rPr lang="en-US" dirty="0"/>
              <a:t>By 2035 the phone</a:t>
            </a:r>
            <a:r>
              <a:rPr lang="en-US" baseline="0" dirty="0"/>
              <a:t> may have the power of one human brain – by 2055 the phone may have the power of all human brains.</a:t>
            </a:r>
            <a:endParaRPr lang="en-US" dirty="0"/>
          </a:p>
          <a:p>
            <a:endParaRPr lang="en-US" dirty="0"/>
          </a:p>
          <a:p>
            <a:r>
              <a:rPr lang="en-US" dirty="0"/>
              <a:t>Before trying to answer</a:t>
            </a:r>
            <a:r>
              <a:rPr lang="en-US" baseline="0" dirty="0"/>
              <a:t> the question about which types of sciences are more important – the ones that try to explain the external world or the ones that try to explain the internal world – consider this, slide that shows the different telephones that I have used in my life.  I grew up in rural Maine, where we had a party line telephone because we were somewhat remote on our farm in Newburgh, Maine.</a:t>
            </a:r>
          </a:p>
          <a:p>
            <a:endParaRPr lang="en-US" baseline="0" dirty="0"/>
          </a:p>
          <a:p>
            <a:r>
              <a:rPr lang="en-US" baseline="0" dirty="0"/>
              <a:t>However, over the years phones got much better…. So in 2035 or 2055, who are you going to call when you need help?</a:t>
            </a:r>
            <a:endParaRPr lang="en-US" dirty="0"/>
          </a:p>
        </p:txBody>
      </p:sp>
      <p:sp>
        <p:nvSpPr>
          <p:cNvPr id="4" name="Slide Number Placeholder 3"/>
          <p:cNvSpPr>
            <a:spLocks noGrp="1"/>
          </p:cNvSpPr>
          <p:nvPr>
            <p:ph type="sldNum" sz="quarter" idx="10"/>
          </p:nvPr>
        </p:nvSpPr>
        <p:spPr/>
        <p:txBody>
          <a:bodyPr/>
          <a:lstStyle/>
          <a:p>
            <a:fld id="{82403C48-D523-9F4C-892D-F3995F9A722E}" type="slidenum">
              <a:rPr lang="en-US" smtClean="0"/>
              <a:t>15</a:t>
            </a:fld>
            <a:endParaRPr lang="en-US"/>
          </a:p>
        </p:txBody>
      </p:sp>
    </p:spTree>
    <p:extLst>
      <p:ext uri="{BB962C8B-B14F-4D97-AF65-F5344CB8AC3E}">
        <p14:creationId xmlns:p14="http://schemas.microsoft.com/office/powerpoint/2010/main" val="1490662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2036, there will be an accumulation of knowledge as well as a distribution</a:t>
            </a:r>
            <a:r>
              <a:rPr lang="en-US" baseline="0" dirty="0"/>
              <a:t> of knowledge in service systems globally.   We need to ensure as there is knowledge accumulation that service systems at all scale become more resilient.   Leading to the capability of rapid rebuilding of service systems across scales, by T-shaped people who understand how to rapidly rebuild – knowledge has been chunked, modularized, and put into networks that support rapid rebuilding.</a:t>
            </a:r>
            <a:endParaRPr lang="en-US" dirty="0"/>
          </a:p>
        </p:txBody>
      </p:sp>
      <p:sp>
        <p:nvSpPr>
          <p:cNvPr id="4" name="Slide Number Placeholder 3"/>
          <p:cNvSpPr>
            <a:spLocks noGrp="1"/>
          </p:cNvSpPr>
          <p:nvPr>
            <p:ph type="sldNum" sz="quarter" idx="10"/>
          </p:nvPr>
        </p:nvSpPr>
        <p:spPr/>
        <p:txBody>
          <a:bodyPr/>
          <a:lstStyle/>
          <a:p>
            <a:fld id="{82403C48-D523-9F4C-892D-F3995F9A722E}" type="slidenum">
              <a:rPr lang="en-US" smtClean="0"/>
              <a:t>16</a:t>
            </a:fld>
            <a:endParaRPr lang="en-US"/>
          </a:p>
        </p:txBody>
      </p:sp>
    </p:spTree>
    <p:extLst>
      <p:ext uri="{BB962C8B-B14F-4D97-AF65-F5344CB8AC3E}">
        <p14:creationId xmlns:p14="http://schemas.microsoft.com/office/powerpoint/2010/main" val="229311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URL Amazon: https://</a:t>
            </a:r>
            <a:r>
              <a:rPr lang="en-US" dirty="0" err="1"/>
              <a:t>www.amazon.com</a:t>
            </a:r>
            <a:r>
              <a:rPr lang="en-US" dirty="0"/>
              <a:t>/Knowledge-Rebuild-Civilization-Aftermath-Cataclysm-</a:t>
            </a:r>
            <a:r>
              <a:rPr lang="en-US" dirty="0" err="1"/>
              <a:t>ebook</a:t>
            </a:r>
            <a:r>
              <a:rPr lang="en-US" dirty="0"/>
              <a:t>/</a:t>
            </a:r>
            <a:r>
              <a:rPr lang="en-US" dirty="0" err="1"/>
              <a:t>dp</a:t>
            </a:r>
            <a:r>
              <a:rPr lang="en-US" dirty="0"/>
              <a:t>/B00DMCV5YS/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URL TED Talk:  https://</a:t>
            </a:r>
            <a:r>
              <a:rPr lang="en-US" b="0" dirty="0" err="1"/>
              <a:t>www.youtube.com</a:t>
            </a:r>
            <a:r>
              <a:rPr lang="en-US" b="0" dirty="0"/>
              <a:t>/</a:t>
            </a:r>
            <a:r>
              <a:rPr lang="en-US" b="0" dirty="0" err="1"/>
              <a:t>watch?v</a:t>
            </a:r>
            <a:r>
              <a:rPr lang="en-US" b="0" dirty="0"/>
              <a:t>=</a:t>
            </a:r>
            <a:r>
              <a:rPr lang="en-US" b="0" dirty="0" err="1"/>
              <a:t>CdTzsbqQyhY</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Citation: </a:t>
            </a:r>
            <a:r>
              <a:rPr lang="en-US" b="1" dirty="0" err="1"/>
              <a:t>Dartnell</a:t>
            </a:r>
            <a:r>
              <a:rPr lang="en-US" b="1" dirty="0"/>
              <a:t> L (2012) The Knowledge: How to Rebuild Civilization in the Aftermath of a Cataclysm. Westminster London: Penguin Books.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Jim Spohrer Blogs: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Grand Challenge: http://service-</a:t>
            </a:r>
            <a:r>
              <a:rPr lang="en-US" b="1" dirty="0" err="1"/>
              <a:t>science.info</a:t>
            </a:r>
            <a:r>
              <a:rPr lang="en-US" b="1" dirty="0"/>
              <a:t>/archives/2189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Re-readings: http://service-</a:t>
            </a:r>
            <a:r>
              <a:rPr lang="en-US" b="1" dirty="0" err="1"/>
              <a:t>science.info</a:t>
            </a:r>
            <a:r>
              <a:rPr lang="en-US" b="1" dirty="0"/>
              <a:t>/archives/4416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82403C48-D523-9F4C-892D-F3995F9A722E}" type="slidenum">
              <a:rPr lang="en-US" smtClean="0"/>
              <a:t>18</a:t>
            </a:fld>
            <a:endParaRPr lang="en-US"/>
          </a:p>
        </p:txBody>
      </p:sp>
    </p:spTree>
    <p:extLst>
      <p:ext uri="{BB962C8B-B14F-4D97-AF65-F5344CB8AC3E}">
        <p14:creationId xmlns:p14="http://schemas.microsoft.com/office/powerpoint/2010/main" val="1865223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IBM Code – http://</a:t>
            </a:r>
            <a:r>
              <a:rPr lang="en-US" dirty="0" err="1"/>
              <a:t>ibm.com</a:t>
            </a:r>
            <a:r>
              <a:rPr lang="en-US" dirty="0"/>
              <a:t>/code</a:t>
            </a:r>
          </a:p>
        </p:txBody>
      </p:sp>
      <p:sp>
        <p:nvSpPr>
          <p:cNvPr id="4" name="Slide Number Placeholder 3"/>
          <p:cNvSpPr>
            <a:spLocks noGrp="1"/>
          </p:cNvSpPr>
          <p:nvPr>
            <p:ph type="sldNum" sz="quarter" idx="10"/>
          </p:nvPr>
        </p:nvSpPr>
        <p:spPr/>
        <p:txBody>
          <a:bodyPr/>
          <a:lstStyle/>
          <a:p>
            <a:fld id="{DD392DA7-EBEA-FF42-B483-7A4BA0119DA5}" type="slidenum">
              <a:rPr lang="en-US" smtClean="0"/>
              <a:t>19</a:t>
            </a:fld>
            <a:endParaRPr lang="en-US"/>
          </a:p>
        </p:txBody>
      </p:sp>
    </p:spTree>
    <p:extLst>
      <p:ext uri="{BB962C8B-B14F-4D97-AF65-F5344CB8AC3E}">
        <p14:creationId xmlns:p14="http://schemas.microsoft.com/office/powerpoint/2010/main" val="249705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a:t>
            </a:r>
            <a:r>
              <a:rPr lang="en-US" baseline="0" dirty="0"/>
              <a:t> predictions on HMLI: URL https://</a:t>
            </a:r>
            <a:r>
              <a:rPr lang="en-US" baseline="0" dirty="0" err="1"/>
              <a:t>arxiv.org</a:t>
            </a:r>
            <a:r>
              <a:rPr lang="en-US" baseline="0" dirty="0"/>
              <a:t>/pdf/1705.08807.pdf</a:t>
            </a:r>
          </a:p>
          <a:p>
            <a:endParaRPr lang="en-US" baseline="0" dirty="0"/>
          </a:p>
          <a:p>
            <a:r>
              <a:rPr lang="en-US" dirty="0"/>
              <a:t>2015 Pattern Recognition Speech: URL: http://</a:t>
            </a:r>
            <a:r>
              <a:rPr lang="en-US" dirty="0" err="1"/>
              <a:t>spandh.dcs.shef.ac.uk</a:t>
            </a:r>
            <a:r>
              <a:rPr lang="en-US" dirty="0"/>
              <a:t>/</a:t>
            </a:r>
            <a:r>
              <a:rPr lang="en-US" dirty="0" err="1"/>
              <a:t>chime_challenge</a:t>
            </a:r>
            <a:r>
              <a:rPr lang="en-US" dirty="0"/>
              <a:t>/chime2016/</a:t>
            </a:r>
            <a:r>
              <a:rPr lang="en-US" dirty="0" err="1"/>
              <a:t>results.html</a:t>
            </a:r>
            <a:endParaRPr lang="en-US" dirty="0"/>
          </a:p>
          <a:p>
            <a:r>
              <a:rPr lang="en-US" dirty="0"/>
              <a:t>2015 Pattern Recognition Images: URL: http://</a:t>
            </a:r>
            <a:r>
              <a:rPr lang="en-US" dirty="0" err="1"/>
              <a:t>www.image-net.org</a:t>
            </a:r>
            <a:r>
              <a:rPr lang="en-US" dirty="0"/>
              <a:t>/</a:t>
            </a:r>
          </a:p>
          <a:p>
            <a:r>
              <a:rPr lang="en-US" dirty="0"/>
              <a:t>2015 Patten Recognition Translation: URL: http://</a:t>
            </a:r>
            <a:r>
              <a:rPr lang="en-US" dirty="0" err="1"/>
              <a:t>www.statmt.org</a:t>
            </a:r>
            <a:r>
              <a:rPr lang="en-US" dirty="0"/>
              <a:t>/wmt17/</a:t>
            </a:r>
          </a:p>
          <a:p>
            <a:endParaRPr lang="en-US" dirty="0"/>
          </a:p>
          <a:p>
            <a:r>
              <a:rPr lang="en-US" dirty="0"/>
              <a:t>2018 Video Understanding</a:t>
            </a:r>
            <a:r>
              <a:rPr lang="en-US" baseline="0" dirty="0"/>
              <a:t> Actions: URL: http://</a:t>
            </a:r>
            <a:r>
              <a:rPr lang="en-US" baseline="0" dirty="0" err="1"/>
              <a:t>www.thumos.info</a:t>
            </a:r>
            <a:r>
              <a:rPr lang="en-US" baseline="0" dirty="0"/>
              <a:t>/</a:t>
            </a:r>
            <a:r>
              <a:rPr lang="en-US" baseline="0" dirty="0" err="1"/>
              <a:t>home.html</a:t>
            </a:r>
            <a:endParaRPr lang="en-US" baseline="0" dirty="0"/>
          </a:p>
          <a:p>
            <a:r>
              <a:rPr lang="en-US" baseline="0" dirty="0"/>
              <a:t>&gt; Also UCF101 http://</a:t>
            </a:r>
            <a:r>
              <a:rPr lang="en-US" baseline="0" dirty="0" err="1"/>
              <a:t>crcv.ucf.edu</a:t>
            </a:r>
            <a:r>
              <a:rPr lang="en-US" baseline="0" dirty="0"/>
              <a:t>/data/UCF101.php</a:t>
            </a:r>
          </a:p>
          <a:p>
            <a:r>
              <a:rPr lang="en-US" baseline="0" dirty="0"/>
              <a:t>2018 Video Understanding Context: URL: http://</a:t>
            </a:r>
            <a:r>
              <a:rPr lang="en-US" baseline="0" dirty="0" err="1"/>
              <a:t>visualqa.org</a:t>
            </a:r>
            <a:r>
              <a:rPr lang="en-US" baseline="0" dirty="0"/>
              <a:t>/</a:t>
            </a:r>
            <a:r>
              <a:rPr lang="en-US" baseline="0" dirty="0" err="1"/>
              <a:t>challenge.html</a:t>
            </a:r>
            <a:endParaRPr lang="en-US" baseline="0" dirty="0"/>
          </a:p>
          <a:p>
            <a:r>
              <a:rPr lang="en-US" dirty="0"/>
              <a:t>2018 Video Understanding </a:t>
            </a:r>
            <a:r>
              <a:rPr lang="en-US" dirty="0" err="1"/>
              <a:t>DeepVideo</a:t>
            </a:r>
            <a:r>
              <a:rPr lang="en-US" dirty="0"/>
              <a:t>:</a:t>
            </a:r>
            <a:r>
              <a:rPr lang="en-US" baseline="0" dirty="0"/>
              <a:t> URL: http://</a:t>
            </a:r>
            <a:r>
              <a:rPr lang="en-US" baseline="0" dirty="0" err="1"/>
              <a:t>cs.stanford.edu</a:t>
            </a:r>
            <a:r>
              <a:rPr lang="en-US" baseline="0" dirty="0"/>
              <a:t>/people/</a:t>
            </a:r>
            <a:r>
              <a:rPr lang="en-US" baseline="0" dirty="0" err="1"/>
              <a:t>karpathy</a:t>
            </a:r>
            <a:r>
              <a:rPr lang="en-US" baseline="0" dirty="0"/>
              <a:t>/</a:t>
            </a:r>
            <a:r>
              <a:rPr lang="en-US" baseline="0" dirty="0" err="1"/>
              <a:t>deepvideo</a:t>
            </a:r>
            <a:r>
              <a:rPr lang="en-US" baseline="0" dirty="0"/>
              <a:t>/</a:t>
            </a:r>
            <a:endParaRPr lang="en-US" dirty="0"/>
          </a:p>
          <a:p>
            <a:endParaRPr lang="en-US" dirty="0"/>
          </a:p>
          <a:p>
            <a:r>
              <a:rPr lang="en-US" dirty="0"/>
              <a:t>2021 Memory</a:t>
            </a:r>
            <a:r>
              <a:rPr lang="en-US" baseline="0" dirty="0"/>
              <a:t> Declarative: </a:t>
            </a:r>
            <a:r>
              <a:rPr lang="en-US" dirty="0"/>
              <a:t>URL:</a:t>
            </a:r>
            <a:r>
              <a:rPr lang="en-US" baseline="0" dirty="0"/>
              <a:t> https://</a:t>
            </a:r>
            <a:r>
              <a:rPr lang="en-US" baseline="0" dirty="0" err="1"/>
              <a:t>rajpurkar.github.io</a:t>
            </a:r>
            <a:r>
              <a:rPr lang="en-US" baseline="0" dirty="0"/>
              <a:t>/</a:t>
            </a:r>
            <a:r>
              <a:rPr lang="en-US" baseline="0" dirty="0" err="1"/>
              <a:t>SQuAD</a:t>
            </a:r>
            <a:r>
              <a:rPr lang="en-US" baseline="0" dirty="0"/>
              <a:t>-explorer/</a:t>
            </a:r>
          </a:p>
          <a:p>
            <a:pPr marL="171450" indent="-171450">
              <a:buFont typeface="Wingdings" charset="2"/>
              <a:buChar char="Ø"/>
            </a:pPr>
            <a:r>
              <a:rPr lang="en-US" baseline="0" dirty="0"/>
              <a:t>Also Allen AI </a:t>
            </a:r>
            <a:r>
              <a:rPr lang="en-US" baseline="0" dirty="0" err="1"/>
              <a:t>Kaggle</a:t>
            </a:r>
            <a:r>
              <a:rPr lang="en-US" baseline="0" dirty="0"/>
              <a:t> Science Challenge https://</a:t>
            </a:r>
            <a:r>
              <a:rPr lang="en-US" baseline="0" dirty="0" err="1"/>
              <a:t>www.kaggle.com</a:t>
            </a:r>
            <a:r>
              <a:rPr lang="en-US" baseline="0" dirty="0"/>
              <a:t>/c/the-</a:t>
            </a:r>
            <a:r>
              <a:rPr lang="en-US" baseline="0" dirty="0" err="1"/>
              <a:t>allen</a:t>
            </a:r>
            <a:r>
              <a:rPr lang="en-US" baseline="0" dirty="0"/>
              <a:t>-</a:t>
            </a:r>
            <a:r>
              <a:rPr lang="en-US" baseline="0" dirty="0" err="1"/>
              <a:t>ai</a:t>
            </a:r>
            <a:r>
              <a:rPr lang="en-US" baseline="0" dirty="0"/>
              <a:t>-science-challenge</a:t>
            </a:r>
          </a:p>
          <a:p>
            <a:endParaRPr lang="en-US" baseline="0" dirty="0"/>
          </a:p>
          <a:p>
            <a:r>
              <a:rPr lang="en-US" baseline="0" dirty="0"/>
              <a:t>2024 Reasoning Deduction: URL: http://</a:t>
            </a:r>
            <a:r>
              <a:rPr lang="en-US" baseline="0" dirty="0" err="1"/>
              <a:t>www.satcompetition.org</a:t>
            </a:r>
            <a:r>
              <a:rPr lang="en-US" baseline="0" dirty="0"/>
              <a:t>/</a:t>
            </a:r>
          </a:p>
          <a:p>
            <a:endParaRPr lang="en-US" baseline="0" dirty="0"/>
          </a:p>
          <a:p>
            <a:r>
              <a:rPr lang="en-US" baseline="0" dirty="0"/>
              <a:t>2027: Social Interaction Scripts: URL: https://</a:t>
            </a:r>
            <a:r>
              <a:rPr lang="en-US" baseline="0" dirty="0" err="1"/>
              <a:t>competitions.codalab.org</a:t>
            </a:r>
            <a:r>
              <a:rPr lang="en-US" baseline="0" dirty="0"/>
              <a:t>/competitions/15333</a:t>
            </a:r>
          </a:p>
          <a:p>
            <a:endParaRPr lang="en-US" baseline="0" dirty="0"/>
          </a:p>
          <a:p>
            <a:r>
              <a:rPr lang="en-US" baseline="0" dirty="0"/>
              <a:t>2030: Fluent Conversation Speech Acts: URL: http://</a:t>
            </a:r>
            <a:r>
              <a:rPr lang="en-US" baseline="0" dirty="0" err="1"/>
              <a:t>convai.io</a:t>
            </a:r>
            <a:r>
              <a:rPr lang="en-US" baseline="0" dirty="0"/>
              <a:t>/</a:t>
            </a:r>
          </a:p>
          <a:p>
            <a:r>
              <a:rPr lang="en-US" baseline="0" dirty="0"/>
              <a:t>2030: Fluent Conversation Intentions: URL: http://</a:t>
            </a:r>
            <a:r>
              <a:rPr lang="en-US" baseline="0" dirty="0" err="1"/>
              <a:t>workshop.colips.org</a:t>
            </a:r>
            <a:r>
              <a:rPr lang="en-US" baseline="0" dirty="0"/>
              <a:t>/dstc6/</a:t>
            </a:r>
          </a:p>
          <a:p>
            <a:r>
              <a:rPr lang="en-US" baseline="0" dirty="0"/>
              <a:t>2030: Fluent Conversation Alexa Prize: URL: https://</a:t>
            </a:r>
            <a:r>
              <a:rPr lang="en-US" baseline="0" dirty="0" err="1"/>
              <a:t>developer.amazon.com</a:t>
            </a:r>
            <a:r>
              <a:rPr lang="en-US" baseline="0" dirty="0"/>
              <a:t>/</a:t>
            </a:r>
            <a:r>
              <a:rPr lang="en-US" baseline="0" dirty="0" err="1"/>
              <a:t>alexaprize</a:t>
            </a:r>
            <a:endParaRPr lang="en-US" baseline="0" dirty="0"/>
          </a:p>
          <a:p>
            <a:endParaRPr lang="en-US" baseline="0" dirty="0"/>
          </a:p>
          <a:p>
            <a:r>
              <a:rPr lang="en-US" baseline="0" dirty="0"/>
              <a:t>2033: Assistant &amp; Collaborator Summarization: URL: http://</a:t>
            </a:r>
            <a:r>
              <a:rPr lang="en-US" baseline="0" dirty="0" err="1"/>
              <a:t>rali.iro.umontreal.ca</a:t>
            </a:r>
            <a:r>
              <a:rPr lang="en-US" baseline="0" dirty="0"/>
              <a:t>/</a:t>
            </a:r>
            <a:r>
              <a:rPr lang="en-US" baseline="0" dirty="0" err="1"/>
              <a:t>rali</a:t>
            </a:r>
            <a:r>
              <a:rPr lang="en-US" baseline="0" dirty="0"/>
              <a:t>/?q=</a:t>
            </a:r>
            <a:r>
              <a:rPr lang="en-US" baseline="0" dirty="0" err="1"/>
              <a:t>en</a:t>
            </a:r>
            <a:r>
              <a:rPr lang="en-US" baseline="0" dirty="0"/>
              <a:t>/Automatic%20summarization</a:t>
            </a:r>
          </a:p>
          <a:p>
            <a:r>
              <a:rPr lang="en-US" baseline="0" dirty="0"/>
              <a:t>2033: Assistant &amp; Collaborator Debate: URL: http://</a:t>
            </a:r>
            <a:r>
              <a:rPr lang="en-US" baseline="0" dirty="0" err="1"/>
              <a:t>argumentationcompetition.org</a:t>
            </a:r>
            <a:r>
              <a:rPr lang="en-US" baseline="0" dirty="0"/>
              <a:t>/2015/</a:t>
            </a:r>
          </a:p>
          <a:p>
            <a:endParaRPr lang="en-US" baseline="0" dirty="0"/>
          </a:p>
          <a:p>
            <a:r>
              <a:rPr lang="en-US" baseline="0" dirty="0"/>
              <a:t>2036: Coach &amp; Mediator General AI: URL: https://</a:t>
            </a:r>
            <a:r>
              <a:rPr lang="en-US" baseline="0" dirty="0" err="1"/>
              <a:t>www.general-ai-challenge.org</a:t>
            </a:r>
            <a:r>
              <a:rPr lang="en-US" baseline="0" dirty="0"/>
              <a:t>/</a:t>
            </a:r>
          </a:p>
          <a:p>
            <a:r>
              <a:rPr lang="en-US" baseline="0" dirty="0"/>
              <a:t>2036: Coach &amp; Mediator Negotiation: URL: https://</a:t>
            </a:r>
            <a:r>
              <a:rPr lang="en-US" baseline="0" dirty="0" err="1"/>
              <a:t>easychair.org</a:t>
            </a:r>
            <a:r>
              <a:rPr lang="en-US" baseline="0" dirty="0"/>
              <a:t>/</a:t>
            </a:r>
            <a:r>
              <a:rPr lang="en-US" baseline="0" dirty="0" err="1"/>
              <a:t>cfp</a:t>
            </a:r>
            <a:r>
              <a:rPr lang="en-US" baseline="0" dirty="0"/>
              <a:t>/AT2017</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CC8A46D-517F-E24C-8229-80C1BA44BD1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6347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beyond </a:t>
            </a:r>
            <a:r>
              <a:rPr lang="en-US" dirty="0" err="1"/>
              <a:t>Exascale</a:t>
            </a:r>
            <a:r>
              <a:rPr lang="en-US" dirty="0"/>
              <a:t>?  </a:t>
            </a:r>
            <a:r>
              <a:rPr lang="en-US" dirty="0" err="1"/>
              <a:t>Zetta</a:t>
            </a:r>
            <a:r>
              <a:rPr lang="en-US" dirty="0"/>
              <a:t> (21), </a:t>
            </a:r>
            <a:r>
              <a:rPr lang="en-US" dirty="0" err="1"/>
              <a:t>Yotta</a:t>
            </a:r>
            <a:r>
              <a:rPr lang="en-US" dirty="0"/>
              <a:t> (24)</a:t>
            </a:r>
          </a:p>
          <a:p>
            <a:endParaRPr lang="en-US" dirty="0"/>
          </a:p>
          <a:p>
            <a:r>
              <a:rPr lang="en-US" dirty="0"/>
              <a:t>Time dimension (x-axis)</a:t>
            </a:r>
            <a:r>
              <a:rPr lang="en-US" baseline="0" dirty="0"/>
              <a:t> is plus or minus 10 years</a:t>
            </a:r>
            <a:r>
              <a:rPr lang="mr-IN" baseline="0" dirty="0"/>
              <a:t>…</a:t>
            </a:r>
            <a:r>
              <a:rPr lang="en-US" baseline="0" dirty="0"/>
              <a:t>.</a:t>
            </a:r>
          </a:p>
          <a:p>
            <a:endParaRPr lang="en-US" baseline="0" dirty="0"/>
          </a:p>
          <a:p>
            <a:r>
              <a:rPr lang="en-US" baseline="0" dirty="0"/>
              <a:t>Daniel </a:t>
            </a:r>
            <a:r>
              <a:rPr lang="en-US" baseline="0" dirty="0" err="1"/>
              <a:t>Pakkala</a:t>
            </a:r>
            <a:r>
              <a:rPr lang="en-US" baseline="0" dirty="0"/>
              <a:t> (VTT)</a:t>
            </a:r>
          </a:p>
          <a:p>
            <a:r>
              <a:rPr lang="en-US" dirty="0"/>
              <a:t>URL: https://</a:t>
            </a:r>
            <a:r>
              <a:rPr lang="en-US" dirty="0" err="1"/>
              <a:t>aiimpacts.org</a:t>
            </a:r>
            <a:r>
              <a:rPr lang="en-US" dirty="0"/>
              <a:t>/preliminary-prices-for-human-level-hardware/</a:t>
            </a:r>
          </a:p>
          <a:p>
            <a:endParaRPr lang="en-US" dirty="0"/>
          </a:p>
          <a:p>
            <a:r>
              <a:rPr lang="en-US" dirty="0"/>
              <a:t>Dan</a:t>
            </a:r>
            <a:r>
              <a:rPr lang="en-US" baseline="0" dirty="0"/>
              <a:t> </a:t>
            </a:r>
            <a:r>
              <a:rPr lang="en-US" baseline="0" dirty="0" err="1"/>
              <a:t>Gruhl</a:t>
            </a:r>
            <a:r>
              <a:rPr lang="en-US" baseline="0" dirty="0"/>
              <a:t>:</a:t>
            </a:r>
          </a:p>
          <a:p>
            <a:pPr rtl="0"/>
            <a:r>
              <a:rPr lang="en-US" dirty="0">
                <a:hlinkClick r:id="rId3"/>
              </a:rPr>
              <a:t>https://www.washingtonpost.com/archive/business/1983/11/06/in-pursuit-of-the-10-gigaflop-machine/012c995a-2b16-470b-96df-d823c245306e/?utm_term=.d4bde5652826</a:t>
            </a:r>
            <a:endParaRPr lang="en-US" dirty="0"/>
          </a:p>
          <a:p>
            <a:pPr rtl="0"/>
            <a:r>
              <a:rPr lang="en-US" dirty="0"/>
              <a:t> </a:t>
            </a:r>
          </a:p>
          <a:p>
            <a:pPr rtl="0"/>
            <a:r>
              <a:rPr lang="en-US" dirty="0"/>
              <a:t>In 1983 10 GF was ~10 million.</a:t>
            </a:r>
          </a:p>
          <a:p>
            <a:pPr rtl="0"/>
            <a:r>
              <a:rPr lang="en-US" dirty="0"/>
              <a:t> </a:t>
            </a:r>
          </a:p>
          <a:p>
            <a:pPr rtl="0"/>
            <a:r>
              <a:rPr lang="en-US" dirty="0"/>
              <a:t>That's 24.55 million in today's dollars.</a:t>
            </a:r>
          </a:p>
          <a:p>
            <a:pPr rtl="0"/>
            <a:r>
              <a:rPr lang="en-US" dirty="0"/>
              <a:t> </a:t>
            </a:r>
          </a:p>
          <a:p>
            <a:pPr rtl="0"/>
            <a:r>
              <a:rPr lang="en-US" dirty="0"/>
              <a:t>or 2.4 billion for 1 TF in 1983</a:t>
            </a:r>
          </a:p>
          <a:p>
            <a:pPr rtl="0"/>
            <a:r>
              <a:rPr lang="en-US" dirty="0"/>
              <a:t> </a:t>
            </a:r>
          </a:p>
          <a:p>
            <a:pPr rtl="0"/>
            <a:r>
              <a:rPr lang="en-US" dirty="0"/>
              <a:t>Today 1 TF is about $3k </a:t>
            </a:r>
            <a:r>
              <a:rPr lang="en-US" dirty="0">
                <a:hlinkClick r:id="rId4"/>
              </a:rPr>
              <a:t>http://www.popsci.com/intel-teraflop-chip</a:t>
            </a:r>
            <a:endParaRPr lang="en-US" dirty="0"/>
          </a:p>
          <a:p>
            <a:endParaRPr lang="en-US" dirty="0"/>
          </a:p>
        </p:txBody>
      </p:sp>
      <p:sp>
        <p:nvSpPr>
          <p:cNvPr id="4" name="Slide Number Placeholder 3"/>
          <p:cNvSpPr>
            <a:spLocks noGrp="1"/>
          </p:cNvSpPr>
          <p:nvPr>
            <p:ph type="sldNum" sz="quarter" idx="10"/>
          </p:nvPr>
        </p:nvSpPr>
        <p:spPr/>
        <p:txBody>
          <a:bodyPr/>
          <a:lstStyle/>
          <a:p>
            <a:fld id="{DCC8A46D-517F-E24C-8229-80C1BA44BD1A}" type="slidenum">
              <a:rPr lang="en-US" smtClean="0"/>
              <a:t>3</a:t>
            </a:fld>
            <a:endParaRPr lang="en-US"/>
          </a:p>
        </p:txBody>
      </p:sp>
    </p:spTree>
    <p:extLst>
      <p:ext uri="{BB962C8B-B14F-4D97-AF65-F5344CB8AC3E}">
        <p14:creationId xmlns:p14="http://schemas.microsoft.com/office/powerpoint/2010/main" val="347941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http://service-</a:t>
            </a:r>
            <a:r>
              <a:rPr lang="en-US" dirty="0" err="1"/>
              <a:t>science.info</a:t>
            </a:r>
            <a:r>
              <a:rPr lang="en-US" dirty="0"/>
              <a:t>/archives/4741</a:t>
            </a:r>
          </a:p>
        </p:txBody>
      </p:sp>
      <p:sp>
        <p:nvSpPr>
          <p:cNvPr id="4" name="Slide Number Placeholder 3"/>
          <p:cNvSpPr>
            <a:spLocks noGrp="1"/>
          </p:cNvSpPr>
          <p:nvPr>
            <p:ph type="sldNum" sz="quarter" idx="10"/>
          </p:nvPr>
        </p:nvSpPr>
        <p:spPr/>
        <p:txBody>
          <a:bodyPr/>
          <a:lstStyle/>
          <a:p>
            <a:fld id="{DCC8A46D-517F-E24C-8229-80C1BA44BD1A}" type="slidenum">
              <a:rPr lang="en-US" smtClean="0"/>
              <a:t>4</a:t>
            </a:fld>
            <a:endParaRPr lang="en-US"/>
          </a:p>
        </p:txBody>
      </p:sp>
    </p:spTree>
    <p:extLst>
      <p:ext uri="{BB962C8B-B14F-4D97-AF65-F5344CB8AC3E}">
        <p14:creationId xmlns:p14="http://schemas.microsoft.com/office/powerpoint/2010/main" val="357942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the variety?   Hardware and even</a:t>
            </a:r>
            <a:r>
              <a:rPr lang="en-US" baseline="0" dirty="0"/>
              <a:t> software standardizing into modules and algorithms….  Data will standardize next into categories and types…. Experience is where the uniqueness is, and variety and variability, and identity.</a:t>
            </a:r>
          </a:p>
          <a:p>
            <a:endParaRPr lang="en-US" baseline="0" dirty="0"/>
          </a:p>
          <a:p>
            <a:endParaRPr lang="en-US" baseline="0" dirty="0"/>
          </a:p>
          <a:p>
            <a:r>
              <a:rPr lang="en-US" baseline="0" dirty="0"/>
              <a:t>Pine and Gilmore – Experience Economy Book – Chapter 10 – Transformation Economy - https://</a:t>
            </a:r>
            <a:r>
              <a:rPr lang="en-US" baseline="0" dirty="0" err="1"/>
              <a:t>www.amazon.com</a:t>
            </a:r>
            <a:r>
              <a:rPr lang="en-US" baseline="0" dirty="0"/>
              <a:t>/Experience-Economy-Theater-Every-Business/</a:t>
            </a:r>
            <a:r>
              <a:rPr lang="en-US" baseline="0" dirty="0" err="1"/>
              <a:t>dp</a:t>
            </a:r>
            <a:r>
              <a:rPr lang="en-US" baseline="0" dirty="0"/>
              <a:t>/0875848192#reader_0875848192</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Pine II, B. J.  &amp; Gilmore, J. H. (1999). </a:t>
            </a:r>
            <a:r>
              <a:rPr lang="en-US" i="1" dirty="0"/>
              <a:t>The experience economy: work is theatre &amp; every business a stage</a:t>
            </a:r>
            <a:r>
              <a:rPr lang="en-US" dirty="0"/>
              <a:t>. Harvard Business Press. pp: 186-189.  (Chapter 10 is about the transformation economy)</a:t>
            </a:r>
          </a:p>
          <a:p>
            <a:endParaRPr lang="en-US" dirty="0"/>
          </a:p>
          <a:p>
            <a:r>
              <a:rPr lang="en-US" dirty="0" err="1"/>
              <a:t>Osati</a:t>
            </a:r>
            <a:r>
              <a:rPr lang="en-US" dirty="0"/>
              <a:t>, Sohrab (Dec 18, 2014)  Sony Lifelog App Gains GPS Support for Android Wear. </a:t>
            </a:r>
            <a:r>
              <a:rPr lang="en-US" dirty="0" err="1"/>
              <a:t>SonyRumors.net</a:t>
            </a:r>
            <a:endParaRPr lang="en-US" dirty="0"/>
          </a:p>
          <a:p>
            <a:r>
              <a:rPr lang="en-US" dirty="0"/>
              <a:t>http://</a:t>
            </a:r>
            <a:r>
              <a:rPr lang="en-US" dirty="0" err="1"/>
              <a:t>www.sonyrumors.net</a:t>
            </a:r>
            <a:r>
              <a:rPr lang="en-US" dirty="0"/>
              <a:t>/2014/12/18/</a:t>
            </a:r>
            <a:r>
              <a:rPr lang="en-US" dirty="0" err="1"/>
              <a:t>sony</a:t>
            </a:r>
            <a:r>
              <a:rPr lang="en-US" dirty="0"/>
              <a:t>-lifelog-app-gains-</a:t>
            </a:r>
            <a:r>
              <a:rPr lang="en-US" dirty="0" err="1"/>
              <a:t>gps</a:t>
            </a:r>
            <a:r>
              <a:rPr lang="en-US" dirty="0"/>
              <a:t>-support-for-android-wear/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Roy, D., Patel, R., </a:t>
            </a:r>
            <a:r>
              <a:rPr lang="en-US" dirty="0" err="1"/>
              <a:t>DeCamp</a:t>
            </a:r>
            <a:r>
              <a:rPr lang="en-US" dirty="0"/>
              <a:t>, P., </a:t>
            </a:r>
            <a:r>
              <a:rPr lang="en-US" dirty="0" err="1"/>
              <a:t>Kubat</a:t>
            </a:r>
            <a:r>
              <a:rPr lang="en-US" dirty="0"/>
              <a:t>, R., Fleischman, M., Roy, B., ... &amp; </a:t>
            </a:r>
            <a:r>
              <a:rPr lang="en-US" dirty="0" err="1"/>
              <a:t>Levit</a:t>
            </a:r>
            <a:r>
              <a:rPr lang="en-US" dirty="0"/>
              <a:t>, M. (2006). The human </a:t>
            </a:r>
            <a:r>
              <a:rPr lang="en-US" dirty="0" err="1"/>
              <a:t>speechome</a:t>
            </a:r>
            <a:r>
              <a:rPr lang="en-US" dirty="0"/>
              <a:t> project. In </a:t>
            </a:r>
            <a:r>
              <a:rPr lang="en-US" i="1" dirty="0"/>
              <a:t>Symbol Grounding and Beyond</a:t>
            </a:r>
            <a:r>
              <a:rPr lang="en-US" dirty="0"/>
              <a:t> (pp. 192-196). Springer, Berlin, Heidelberg.</a:t>
            </a:r>
          </a:p>
          <a:p>
            <a:endParaRPr lang="en-US" dirty="0"/>
          </a:p>
        </p:txBody>
      </p:sp>
      <p:sp>
        <p:nvSpPr>
          <p:cNvPr id="4" name="Slide Number Placeholder 3"/>
          <p:cNvSpPr>
            <a:spLocks noGrp="1"/>
          </p:cNvSpPr>
          <p:nvPr>
            <p:ph type="sldNum" sz="quarter" idx="10"/>
          </p:nvPr>
        </p:nvSpPr>
        <p:spPr/>
        <p:txBody>
          <a:bodyPr/>
          <a:lstStyle/>
          <a:p>
            <a:fld id="{155EDC2F-738C-D04A-85FD-36C934652ABC}" type="slidenum">
              <a:rPr lang="en-US" smtClean="0"/>
              <a:t>7</a:t>
            </a:fld>
            <a:endParaRPr lang="en-US"/>
          </a:p>
        </p:txBody>
      </p:sp>
    </p:spTree>
    <p:extLst>
      <p:ext uri="{BB962C8B-B14F-4D97-AF65-F5344CB8AC3E}">
        <p14:creationId xmlns:p14="http://schemas.microsoft.com/office/powerpoint/2010/main" val="614572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1950 Nathaniel</a:t>
            </a:r>
            <a:r>
              <a:rPr lang="en-US" baseline="0" dirty="0"/>
              <a:t> Rochester (IBM) 701 first commercial computer that did super-human levels of numeric calculations routinely.  He worked at MIT on arithmetic unit of </a:t>
            </a:r>
            <a:r>
              <a:rPr lang="en-US" baseline="0" dirty="0" err="1"/>
              <a:t>WhirlWind</a:t>
            </a:r>
            <a:r>
              <a:rPr lang="en-US" baseline="0" dirty="0"/>
              <a:t> I programmable computer.</a:t>
            </a:r>
          </a:p>
          <a:p>
            <a:endParaRPr lang="en-US" baseline="0" dirty="0"/>
          </a:p>
          <a:p>
            <a:r>
              <a:rPr lang="en-US" baseline="0" dirty="0" err="1"/>
              <a:t>Dota</a:t>
            </a:r>
            <a:r>
              <a:rPr lang="en-US" baseline="0" dirty="0"/>
              <a:t> 2 is most recent August 11, 2017 as a super-human game player in Valve </a:t>
            </a:r>
            <a:r>
              <a:rPr lang="en-US" baseline="0" dirty="0" err="1"/>
              <a:t>Dota</a:t>
            </a:r>
            <a:r>
              <a:rPr lang="en-US" baseline="0" dirty="0"/>
              <a:t> 2 competition </a:t>
            </a:r>
            <a:r>
              <a:rPr lang="mr-IN" baseline="0" dirty="0"/>
              <a:t>–</a:t>
            </a:r>
            <a:r>
              <a:rPr lang="en-US" baseline="0" dirty="0"/>
              <a:t> Elon Musk’s </a:t>
            </a:r>
            <a:r>
              <a:rPr lang="en-US" baseline="0" dirty="0" err="1"/>
              <a:t>OpenAI</a:t>
            </a:r>
            <a:r>
              <a:rPr lang="en-US" baseline="0" dirty="0"/>
              <a:t> result.</a:t>
            </a:r>
          </a:p>
          <a:p>
            <a:endParaRPr lang="en-US" baseline="0" dirty="0"/>
          </a:p>
          <a:p>
            <a:endParaRPr lang="en-US" baseline="0" dirty="0"/>
          </a:p>
          <a:p>
            <a:r>
              <a:rPr lang="en-US" baseline="0" dirty="0"/>
              <a:t>Miles </a:t>
            </a:r>
            <a:r>
              <a:rPr lang="en-US" baseline="0" dirty="0" err="1"/>
              <a:t>Bundage</a:t>
            </a:r>
            <a:r>
              <a:rPr lang="en-US" baseline="0" dirty="0"/>
              <a:t> tracks gaming progress: http://</a:t>
            </a:r>
            <a:r>
              <a:rPr lang="en-US" baseline="0" dirty="0" err="1"/>
              <a:t>www.milesbrundage.com</a:t>
            </a:r>
            <a:r>
              <a:rPr lang="en-US" baseline="0" dirty="0"/>
              <a:t>/blog-posts/my-</a:t>
            </a:r>
            <a:r>
              <a:rPr lang="en-US" baseline="0" dirty="0" err="1"/>
              <a:t>ai</a:t>
            </a:r>
            <a:r>
              <a:rPr lang="en-US" baseline="0" dirty="0"/>
              <a:t>-forecasts-past-present-and-future-main-post</a:t>
            </a:r>
          </a:p>
          <a:p>
            <a:endParaRPr lang="en-US" baseline="0" dirty="0"/>
          </a:p>
          <a:p>
            <a:r>
              <a:rPr lang="en-US" baseline="0" dirty="0"/>
              <a:t>DOTA2: https://</a:t>
            </a:r>
            <a:r>
              <a:rPr lang="en-US" baseline="0" dirty="0" err="1"/>
              <a:t>blog.openai.com</a:t>
            </a:r>
            <a:r>
              <a:rPr lang="en-US" baseline="0" dirty="0"/>
              <a:t>/more-on-dota-2/</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2403C48-D523-9F4C-892D-F3995F9A722E}" type="slidenum">
              <a:rPr lang="en-US" smtClean="0"/>
              <a:t>8</a:t>
            </a:fld>
            <a:endParaRPr lang="en-US"/>
          </a:p>
        </p:txBody>
      </p:sp>
    </p:spTree>
    <p:extLst>
      <p:ext uri="{BB962C8B-B14F-4D97-AF65-F5344CB8AC3E}">
        <p14:creationId xmlns:p14="http://schemas.microsoft.com/office/powerpoint/2010/main" val="17774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GitHub – open source code – http://</a:t>
            </a:r>
            <a:r>
              <a:rPr lang="en-US" dirty="0" err="1"/>
              <a:t>github.com</a:t>
            </a:r>
            <a:endParaRPr lang="en-US" dirty="0"/>
          </a:p>
          <a:p>
            <a:r>
              <a:rPr lang="en-US" dirty="0"/>
              <a:t>Kaggle – data and competitions – http://</a:t>
            </a:r>
            <a:r>
              <a:rPr lang="en-US" dirty="0" err="1"/>
              <a:t>Kaggle.com</a:t>
            </a:r>
            <a:endParaRPr lang="en-US" dirty="0"/>
          </a:p>
          <a:p>
            <a:r>
              <a:rPr lang="en-US" dirty="0"/>
              <a:t>Leaderboard – AI an competitions -  https://</a:t>
            </a:r>
            <a:r>
              <a:rPr lang="en-US" dirty="0" err="1"/>
              <a:t>www.slideshare.net</a:t>
            </a:r>
            <a:r>
              <a:rPr lang="en-US" dirty="0"/>
              <a:t>/</a:t>
            </a:r>
            <a:r>
              <a:rPr lang="en-US" dirty="0" err="1"/>
              <a:t>spohrer</a:t>
            </a:r>
            <a:r>
              <a:rPr lang="en-US" dirty="0"/>
              <a:t>/leaderboards-80909263</a:t>
            </a:r>
          </a:p>
          <a:p>
            <a:r>
              <a:rPr lang="en-US" dirty="0"/>
              <a:t>Figure Eight – label data - https://</a:t>
            </a:r>
            <a:r>
              <a:rPr lang="en-US" dirty="0" err="1"/>
              <a:t>en.wikipedia.org</a:t>
            </a:r>
            <a:r>
              <a:rPr lang="en-US" dirty="0"/>
              <a:t>/wiki/</a:t>
            </a:r>
            <a:r>
              <a:rPr lang="en-US" dirty="0" err="1"/>
              <a:t>Figure_Eight_Inc</a:t>
            </a:r>
            <a:r>
              <a:rPr lang="en-US" dirty="0"/>
              <a:t>.</a:t>
            </a:r>
          </a:p>
          <a:p>
            <a:r>
              <a:rPr lang="en-US" dirty="0"/>
              <a:t>Open Source Guides – reader, contributor, committer, governance - https://</a:t>
            </a:r>
            <a:r>
              <a:rPr lang="en-US" dirty="0" err="1"/>
              <a:t>opensource.guide</a:t>
            </a:r>
            <a:r>
              <a:rPr lang="en-US" dirty="0"/>
              <a:t>/</a:t>
            </a:r>
          </a:p>
          <a:p>
            <a:r>
              <a:rPr lang="en-US" dirty="0"/>
              <a:t>GitHub is to knowledge in action (writing code) as </a:t>
            </a:r>
            <a:r>
              <a:rPr lang="en-US" dirty="0" err="1"/>
              <a:t>Wikidedia</a:t>
            </a:r>
            <a:r>
              <a:rPr lang="en-US" dirty="0"/>
              <a:t> is to knowledge in text (writing text)</a:t>
            </a:r>
          </a:p>
        </p:txBody>
      </p:sp>
      <p:sp>
        <p:nvSpPr>
          <p:cNvPr id="4" name="Slide Number Placeholder 3"/>
          <p:cNvSpPr>
            <a:spLocks noGrp="1"/>
          </p:cNvSpPr>
          <p:nvPr>
            <p:ph type="sldNum" sz="quarter" idx="10"/>
          </p:nvPr>
        </p:nvSpPr>
        <p:spPr/>
        <p:txBody>
          <a:bodyPr/>
          <a:lstStyle/>
          <a:p>
            <a:fld id="{DD392DA7-EBEA-FF42-B483-7A4BA0119DA5}" type="slidenum">
              <a:rPr lang="en-US" smtClean="0"/>
              <a:t>10</a:t>
            </a:fld>
            <a:endParaRPr lang="en-US"/>
          </a:p>
        </p:txBody>
      </p:sp>
    </p:spTree>
    <p:extLst>
      <p:ext uri="{BB962C8B-B14F-4D97-AF65-F5344CB8AC3E}">
        <p14:creationId xmlns:p14="http://schemas.microsoft.com/office/powerpoint/2010/main" val="2997280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Github</a:t>
            </a:r>
            <a:r>
              <a:rPr lang="en-US" dirty="0"/>
              <a:t> registration URL: https://</a:t>
            </a:r>
            <a:r>
              <a:rPr lang="en-US" dirty="0" err="1"/>
              <a:t>github.com</a:t>
            </a:r>
            <a:r>
              <a:rPr lang="en-US" dirty="0"/>
              <a:t>/</a:t>
            </a:r>
          </a:p>
          <a:p>
            <a:r>
              <a:rPr lang="en-US" dirty="0"/>
              <a:t>Lukas Kaiser – one model that can do all leaderboard best - https://</a:t>
            </a:r>
            <a:r>
              <a:rPr lang="en-US" dirty="0" err="1"/>
              <a:t>www.youtube.com</a:t>
            </a:r>
            <a:r>
              <a:rPr lang="en-US" dirty="0"/>
              <a:t>/</a:t>
            </a:r>
            <a:r>
              <a:rPr lang="en-US" dirty="0" err="1"/>
              <a:t>watch?v</a:t>
            </a:r>
            <a:r>
              <a:rPr lang="en-US" dirty="0"/>
              <a:t>=8FpdEmySsuc</a:t>
            </a:r>
          </a:p>
          <a:p>
            <a:r>
              <a:rPr lang="en-US" dirty="0"/>
              <a:t>T2T URL: https://</a:t>
            </a:r>
            <a:r>
              <a:rPr lang="en-US" dirty="0" err="1"/>
              <a:t>github.com</a:t>
            </a:r>
            <a:r>
              <a:rPr lang="en-US" dirty="0"/>
              <a:t>/</a:t>
            </a:r>
            <a:r>
              <a:rPr lang="en-US" dirty="0" err="1"/>
              <a:t>tensorflow</a:t>
            </a:r>
            <a:r>
              <a:rPr lang="en-US" dirty="0"/>
              <a:t>/tensor2tensor</a:t>
            </a:r>
          </a:p>
          <a:p>
            <a:r>
              <a:rPr lang="en-US" dirty="0"/>
              <a:t>T2T </a:t>
            </a:r>
            <a:r>
              <a:rPr lang="en-US" dirty="0" err="1"/>
              <a:t>iPython</a:t>
            </a:r>
            <a:r>
              <a:rPr lang="en-US" dirty="0"/>
              <a:t> Notebook URL: https://</a:t>
            </a:r>
            <a:r>
              <a:rPr lang="en-US" dirty="0" err="1"/>
              <a:t>colab.research.google.com</a:t>
            </a:r>
            <a:r>
              <a:rPr lang="en-US" dirty="0"/>
              <a:t>/</a:t>
            </a:r>
            <a:r>
              <a:rPr lang="en-US" dirty="0" err="1"/>
              <a:t>notebook#fileId</a:t>
            </a:r>
            <a:r>
              <a:rPr lang="en-US" dirty="0"/>
              <a:t>=/v2/external/notebooks/t2t/hello_t2t.ipynb</a:t>
            </a:r>
          </a:p>
          <a:p>
            <a:r>
              <a:rPr lang="en-US" dirty="0"/>
              <a:t>One favorite that can do them all: https://</a:t>
            </a:r>
            <a:r>
              <a:rPr lang="en-US" dirty="0" err="1"/>
              <a:t>www.youtube.com</a:t>
            </a:r>
            <a:r>
              <a:rPr lang="en-US" dirty="0"/>
              <a:t>/</a:t>
            </a:r>
            <a:r>
              <a:rPr lang="en-US" dirty="0" err="1"/>
              <a:t>watch?v</a:t>
            </a:r>
            <a:r>
              <a:rPr lang="en-US" dirty="0"/>
              <a:t>=8FpdEmySsuc</a:t>
            </a:r>
          </a:p>
          <a:p>
            <a:endParaRPr lang="en-US" dirty="0"/>
          </a:p>
          <a:p>
            <a:r>
              <a:rPr lang="en-US" dirty="0"/>
              <a:t>URLs</a:t>
            </a:r>
          </a:p>
          <a:p>
            <a:r>
              <a:rPr lang="en-US" dirty="0" err="1"/>
              <a:t>Github</a:t>
            </a:r>
            <a:r>
              <a:rPr lang="en-US" dirty="0"/>
              <a:t>: code, content (data), community – http://</a:t>
            </a:r>
            <a:r>
              <a:rPr lang="en-US" dirty="0" err="1"/>
              <a:t>github.com</a:t>
            </a:r>
            <a:endParaRPr lang="en-US" dirty="0"/>
          </a:p>
          <a:p>
            <a:r>
              <a:rPr lang="en-US" dirty="0"/>
              <a:t>Kaggle: competition and leaderboards - http://</a:t>
            </a:r>
            <a:r>
              <a:rPr lang="en-US" dirty="0" err="1"/>
              <a:t>Kaggle.com</a:t>
            </a:r>
            <a:endParaRPr lang="en-US" dirty="0"/>
          </a:p>
          <a:p>
            <a:r>
              <a:rPr lang="en-US" dirty="0"/>
              <a:t>Figure-Eight: lots of labeled data – http://figure-</a:t>
            </a:r>
            <a:r>
              <a:rPr lang="en-US" dirty="0" err="1"/>
              <a:t>eight.com</a:t>
            </a:r>
            <a:endParaRPr lang="en-US" dirty="0"/>
          </a:p>
          <a:p>
            <a:r>
              <a:rPr lang="en-US" dirty="0"/>
              <a:t>Rapidly Rebuild: </a:t>
            </a:r>
            <a:r>
              <a:rPr lang="en-US" dirty="0" err="1"/>
              <a:t>Danko</a:t>
            </a:r>
            <a:r>
              <a:rPr lang="en-US" dirty="0"/>
              <a:t> </a:t>
            </a:r>
            <a:r>
              <a:rPr lang="en-US" dirty="0" err="1"/>
              <a:t>Nicolic</a:t>
            </a:r>
            <a:r>
              <a:rPr lang="en-US" dirty="0"/>
              <a:t> -  AI Kindergarten (</a:t>
            </a:r>
            <a:r>
              <a:rPr lang="en-US" dirty="0" err="1"/>
              <a:t>Practopoesis</a:t>
            </a:r>
            <a:r>
              <a:rPr lang="en-US" dirty="0"/>
              <a:t>) - https://</a:t>
            </a:r>
            <a:r>
              <a:rPr lang="en-US" dirty="0" err="1"/>
              <a:t>www.youtube.com</a:t>
            </a:r>
            <a:r>
              <a:rPr lang="en-US" dirty="0"/>
              <a:t>/</a:t>
            </a:r>
            <a:r>
              <a:rPr lang="en-US" dirty="0" err="1"/>
              <a:t>watch?v</a:t>
            </a:r>
            <a:r>
              <a:rPr lang="en-US" dirty="0"/>
              <a:t>=aMQCi3Sn2mE</a:t>
            </a:r>
          </a:p>
          <a:p>
            <a:endParaRPr lang="en-US" dirty="0"/>
          </a:p>
          <a:p>
            <a:r>
              <a:rPr lang="en-US" dirty="0"/>
              <a:t>Lukas Kaiser wants to get one model that can do all leaderboards – one model to do them all</a:t>
            </a:r>
          </a:p>
          <a:p>
            <a:r>
              <a:rPr lang="en-US" dirty="0" err="1"/>
              <a:t>Danko</a:t>
            </a:r>
            <a:r>
              <a:rPr lang="en-US" dirty="0"/>
              <a:t> </a:t>
            </a:r>
            <a:r>
              <a:rPr lang="en-US" dirty="0" err="1"/>
              <a:t>Nicolic</a:t>
            </a:r>
            <a:r>
              <a:rPr lang="en-US" dirty="0"/>
              <a:t> wants to rapidly rebuild from scratch intelligent agents (that behave well socially with people)– rapid rebuilding</a:t>
            </a:r>
          </a:p>
          <a:p>
            <a:endParaRPr lang="en-US" dirty="0"/>
          </a:p>
        </p:txBody>
      </p:sp>
      <p:sp>
        <p:nvSpPr>
          <p:cNvPr id="4" name="Slide Number Placeholder 3"/>
          <p:cNvSpPr>
            <a:spLocks noGrp="1"/>
          </p:cNvSpPr>
          <p:nvPr>
            <p:ph type="sldNum" sz="quarter" idx="10"/>
          </p:nvPr>
        </p:nvSpPr>
        <p:spPr/>
        <p:txBody>
          <a:bodyPr/>
          <a:lstStyle/>
          <a:p>
            <a:fld id="{82403C48-D523-9F4C-892D-F3995F9A722E}" type="slidenum">
              <a:rPr lang="en-US" smtClean="0"/>
              <a:t>11</a:t>
            </a:fld>
            <a:endParaRPr lang="en-US"/>
          </a:p>
        </p:txBody>
      </p:sp>
    </p:spTree>
    <p:extLst>
      <p:ext uri="{BB962C8B-B14F-4D97-AF65-F5344CB8AC3E}">
        <p14:creationId xmlns:p14="http://schemas.microsoft.com/office/powerpoint/2010/main" val="129076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online cognitive </a:t>
            </a:r>
            <a:r>
              <a:rPr lang="en-US" dirty="0" err="1"/>
              <a:t>classe</a:t>
            </a:r>
            <a:r>
              <a:rPr lang="en-US" dirty="0"/>
              <a:t> URL: https://</a:t>
            </a:r>
            <a:r>
              <a:rPr lang="en-US" dirty="0" err="1"/>
              <a:t>cognitiveclass.ai</a:t>
            </a:r>
            <a:r>
              <a:rPr lang="en-US" dirty="0"/>
              <a:t>/</a:t>
            </a:r>
          </a:p>
          <a:p>
            <a:endParaRPr lang="en-US" dirty="0"/>
          </a:p>
          <a:p>
            <a:r>
              <a:rPr lang="en-US" dirty="0"/>
              <a:t>Here is what I tell students....</a:t>
            </a:r>
          </a:p>
          <a:p>
            <a:endParaRPr lang="en-US" dirty="0"/>
          </a:p>
          <a:p>
            <a:r>
              <a:rPr lang="en-US" dirty="0"/>
              <a:t>... to try to provoke their thinking about the cognitive era:</a:t>
            </a:r>
          </a:p>
          <a:p>
            <a:endParaRPr lang="en-US" dirty="0"/>
          </a:p>
          <a:p>
            <a:r>
              <a:rPr lang="en-US" dirty="0"/>
              <a:t>    (0) 2015 - about 9 months to build a formative Q&amp;A system - 40% accuracy;</a:t>
            </a:r>
          </a:p>
          <a:p>
            <a:r>
              <a:rPr lang="en-US" dirty="0"/>
              <a:t>        - another 1-2 years and a team of 10-20, can get it to 90% accuracy, by reducing the scope ("sorry that question is out of scope")</a:t>
            </a:r>
          </a:p>
          <a:p>
            <a:r>
              <a:rPr lang="en-US" dirty="0"/>
              <a:t>        - today's systems can only answer questions, if the answers are already existing in the text explicitly</a:t>
            </a:r>
          </a:p>
          <a:p>
            <a:r>
              <a:rPr lang="en-US" dirty="0"/>
              <a:t>        - debater is an example of where we would like to get to though in 5 years: https://</a:t>
            </a:r>
            <a:r>
              <a:rPr lang="en-US" dirty="0" err="1"/>
              <a:t>www.youtube.com</a:t>
            </a:r>
            <a:r>
              <a:rPr lang="en-US" dirty="0"/>
              <a:t>/</a:t>
            </a:r>
            <a:r>
              <a:rPr lang="en-US" dirty="0" err="1"/>
              <a:t>watch?v</a:t>
            </a:r>
            <a:r>
              <a:rPr lang="en-US" dirty="0"/>
              <a:t>=7g59PJxbGhY</a:t>
            </a:r>
          </a:p>
          <a:p>
            <a:r>
              <a:rPr lang="en-US" dirty="0"/>
              <a:t>        - more about the ambitions at  http://cognitive-</a:t>
            </a:r>
            <a:r>
              <a:rPr lang="en-US" dirty="0" err="1"/>
              <a:t>science.info</a:t>
            </a:r>
            <a:endParaRPr lang="en-US" dirty="0"/>
          </a:p>
          <a:p>
            <a:endParaRPr lang="en-US" dirty="0"/>
          </a:p>
          <a:p>
            <a:r>
              <a:rPr lang="en-US" dirty="0"/>
              <a:t>    (1) 2025: Watson will be able to rapidly ingest just about any textbooks and produce a Q&amp;A system </a:t>
            </a:r>
          </a:p>
          <a:p>
            <a:r>
              <a:rPr lang="en-US" dirty="0"/>
              <a:t>        - the Q&amp;A system will rival C-grade (average) student performance on questions</a:t>
            </a:r>
          </a:p>
          <a:p>
            <a:endParaRPr lang="en-US" dirty="0"/>
          </a:p>
          <a:p>
            <a:r>
              <a:rPr lang="en-US" dirty="0"/>
              <a:t>    (2) 2035 - above, but rivals C-level (average) faculty performance on questions</a:t>
            </a:r>
          </a:p>
          <a:p>
            <a:endParaRPr lang="en-US" dirty="0"/>
          </a:p>
          <a:p>
            <a:r>
              <a:rPr lang="en-US" dirty="0"/>
              <a:t>    (3) 2035 - an </a:t>
            </a:r>
            <a:r>
              <a:rPr lang="en-US" dirty="0" err="1"/>
              <a:t>exascale</a:t>
            </a:r>
            <a:r>
              <a:rPr lang="en-US" dirty="0"/>
              <a:t> of compute power costs about $1000 </a:t>
            </a:r>
          </a:p>
          <a:p>
            <a:r>
              <a:rPr lang="en-US" dirty="0"/>
              <a:t>        - an </a:t>
            </a:r>
            <a:r>
              <a:rPr lang="en-US" dirty="0" err="1"/>
              <a:t>exascale</a:t>
            </a:r>
            <a:r>
              <a:rPr lang="en-US" dirty="0"/>
              <a:t> is the equivalent compute of one person's brain power (at 20W power)</a:t>
            </a:r>
          </a:p>
          <a:p>
            <a:endParaRPr lang="en-US" dirty="0"/>
          </a:p>
          <a:p>
            <a:r>
              <a:rPr lang="en-US" dirty="0"/>
              <a:t>    (4) 2035 - nearly everyone has a cognitive mediator that knows them in many ways better than they know themselves </a:t>
            </a:r>
          </a:p>
          <a:p>
            <a:r>
              <a:rPr lang="en-US" dirty="0"/>
              <a:t>         - memory of all health information, memory of everyone you have ever interacted with, executive assistant, personal coach, process and memory aid, etc.</a:t>
            </a:r>
          </a:p>
          <a:p>
            <a:endParaRPr lang="en-US" dirty="0"/>
          </a:p>
          <a:p>
            <a:r>
              <a:rPr lang="en-US" dirty="0"/>
              <a:t>    (5) 2055 - nearly everyone has 100 cognitive assistants that "work for them" </a:t>
            </a:r>
          </a:p>
          <a:p>
            <a:r>
              <a:rPr lang="en-US" dirty="0"/>
              <a:t>        - better management of your cognitive assistant workforce is a course taught at university</a:t>
            </a:r>
          </a:p>
          <a:p>
            <a:endParaRPr lang="en-US" dirty="0"/>
          </a:p>
          <a:p>
            <a:r>
              <a:rPr lang="en-US" dirty="0"/>
              <a:t>In 2015, we are at the beginning of the beginning or the cognitive era...</a:t>
            </a:r>
          </a:p>
          <a:p>
            <a:endParaRPr lang="en-US" dirty="0"/>
          </a:p>
          <a:p>
            <a:r>
              <a:rPr lang="en-US" dirty="0"/>
              <a:t>In 2025, we will be middle of beginning... easy to generate average student level performance on questions in textbook....</a:t>
            </a:r>
          </a:p>
          <a:p>
            <a:endParaRPr lang="en-US" dirty="0"/>
          </a:p>
          <a:p>
            <a:r>
              <a:rPr lang="en-US" dirty="0"/>
              <a:t>In 2035, we will be end of beginning (one brain power equivalent)... easy to generate average faculty level performance on questions in textbook....</a:t>
            </a:r>
          </a:p>
          <a:p>
            <a:endParaRPr lang="en-US" dirty="0"/>
          </a:p>
          <a:p>
            <a:r>
              <a:rPr lang="en-US" dirty="0"/>
              <a:t>    http://</a:t>
            </a:r>
            <a:r>
              <a:rPr lang="en-US" dirty="0" err="1"/>
              <a:t>www.slideshare.net</a:t>
            </a:r>
            <a:r>
              <a:rPr lang="en-US" dirty="0"/>
              <a:t>/</a:t>
            </a:r>
            <a:r>
              <a:rPr lang="en-US" dirty="0" err="1"/>
              <a:t>spohrer</a:t>
            </a:r>
            <a:r>
              <a:rPr lang="en-US" dirty="0"/>
              <a:t>/spohrer-ubi-learn-20151103-v2</a:t>
            </a:r>
          </a:p>
          <a:p>
            <a:endParaRPr lang="en-US" dirty="0"/>
          </a:p>
          <a:p>
            <a:r>
              <a:rPr lang="en-US" dirty="0"/>
              <a:t>By 2055, roughly 2x 20 year generations out, the cognitive era will be in full force.</a:t>
            </a:r>
          </a:p>
          <a:p>
            <a:endParaRPr lang="en-US" dirty="0"/>
          </a:p>
          <a:p>
            <a:r>
              <a:rPr lang="en-US" dirty="0"/>
              <a:t>Cellphones will likely become body suits - with burst-mode super-strength and super-safety features:</a:t>
            </a:r>
          </a:p>
          <a:p>
            <a:endParaRPr lang="en-US" dirty="0"/>
          </a:p>
          <a:p>
            <a:r>
              <a:rPr lang="en-US" dirty="0"/>
              <a:t> Suits - body suit cell phones  </a:t>
            </a:r>
          </a:p>
          <a:p>
            <a:endParaRPr lang="en-US" dirty="0"/>
          </a:p>
          <a:p>
            <a:r>
              <a:rPr lang="en-US" dirty="0"/>
              <a:t>Cognitive Mediators will read everything for us, and relate the information to  us - and what we know and our goals.</a:t>
            </a:r>
          </a:p>
          <a:p>
            <a:endParaRPr lang="en-US" dirty="0"/>
          </a:p>
          <a:p>
            <a:r>
              <a:rPr lang="en-US" dirty="0"/>
              <a:t>Think combined personal coach, executive assistant, personal research team....</a:t>
            </a:r>
          </a:p>
          <a:p>
            <a:endParaRPr lang="en-US" dirty="0"/>
          </a:p>
          <a:p>
            <a:r>
              <a:rPr lang="en-US" dirty="0"/>
              <a:t>The key is knowing which problem to work on next - see this long video for the answer - energy, water, food, wellness -  and note especially the wellness suit at the end:</a:t>
            </a:r>
          </a:p>
          <a:p>
            <a:endParaRPr lang="en-US" dirty="0"/>
          </a:p>
          <a:p>
            <a:r>
              <a:rPr lang="en-US" dirty="0"/>
              <a:t>    https://</a:t>
            </a:r>
            <a:r>
              <a:rPr lang="en-US" dirty="0" err="1"/>
              <a:t>www.youtube.com</a:t>
            </a:r>
            <a:r>
              <a:rPr lang="en-US" dirty="0"/>
              <a:t>/</a:t>
            </a:r>
            <a:r>
              <a:rPr lang="en-US" dirty="0" err="1"/>
              <a:t>watch?v</a:t>
            </a:r>
            <a:r>
              <a:rPr lang="en-US" dirty="0"/>
              <a:t>=YY7f1t9y9a0&amp;index=10&amp;list=WL</a:t>
            </a:r>
          </a:p>
          <a:p>
            <a:endParaRPr lang="en-US" dirty="0"/>
          </a:p>
          <a:p>
            <a:r>
              <a:rPr lang="en-US" dirty="0"/>
              <a:t>Do not be put off by the beginning of the video - it is a bit over hyped and trivial, to say the </a:t>
            </a:r>
            <a:r>
              <a:rPr lang="en-US" dirty="0" err="1"/>
              <a:t>leasat</a:t>
            </a:r>
            <a:r>
              <a:rPr lang="en-US" dirty="0"/>
              <a:t>... but the projects are really good if you have the patience to watch.</a:t>
            </a:r>
          </a:p>
        </p:txBody>
      </p:sp>
      <p:sp>
        <p:nvSpPr>
          <p:cNvPr id="4" name="Slide Number Placeholder 3"/>
          <p:cNvSpPr>
            <a:spLocks noGrp="1"/>
          </p:cNvSpPr>
          <p:nvPr>
            <p:ph type="sldNum" sz="quarter" idx="10"/>
          </p:nvPr>
        </p:nvSpPr>
        <p:spPr/>
        <p:txBody>
          <a:bodyPr/>
          <a:lstStyle/>
          <a:p>
            <a:fld id="{82403C48-D523-9F4C-892D-F3995F9A722E}" type="slidenum">
              <a:rPr lang="en-US" smtClean="0"/>
              <a:t>12</a:t>
            </a:fld>
            <a:endParaRPr lang="en-US"/>
          </a:p>
        </p:txBody>
      </p:sp>
    </p:spTree>
    <p:extLst>
      <p:ext uri="{BB962C8B-B14F-4D97-AF65-F5344CB8AC3E}">
        <p14:creationId xmlns:p14="http://schemas.microsoft.com/office/powerpoint/2010/main" val="311101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9A42-49FA-7B46-82EA-3ECBCDE89A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A79C94-C104-CA4C-92F9-9757CB598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36EB9-005A-D04C-AD16-75D2DA3D113C}"/>
              </a:ext>
            </a:extLst>
          </p:cNvPr>
          <p:cNvSpPr>
            <a:spLocks noGrp="1"/>
          </p:cNvSpPr>
          <p:nvPr>
            <p:ph type="dt" sz="half" idx="10"/>
          </p:nvPr>
        </p:nvSpPr>
        <p:spPr/>
        <p:txBody>
          <a:bodyPr/>
          <a:lstStyle/>
          <a:p>
            <a:fld id="{A2D93A75-17E1-9F46-9CC4-0BDC54CE967E}" type="datetime1">
              <a:rPr lang="en-US" smtClean="0"/>
              <a:t>8/17/18</a:t>
            </a:fld>
            <a:endParaRPr lang="en-US"/>
          </a:p>
        </p:txBody>
      </p:sp>
      <p:sp>
        <p:nvSpPr>
          <p:cNvPr id="5" name="Footer Placeholder 4">
            <a:extLst>
              <a:ext uri="{FF2B5EF4-FFF2-40B4-BE49-F238E27FC236}">
                <a16:creationId xmlns:a16="http://schemas.microsoft.com/office/drawing/2014/main" id="{8A1DA1F9-150F-184E-9871-AA1328F04451}"/>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6FFBDC48-2585-A946-B395-20A6350FECA7}"/>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3597086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6875-0EEA-BC43-9690-7A7AF37A4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2001CF-9B4B-404E-90E9-0FA077232C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A9D86-0DC7-0148-AE41-5248665FEC07}"/>
              </a:ext>
            </a:extLst>
          </p:cNvPr>
          <p:cNvSpPr>
            <a:spLocks noGrp="1"/>
          </p:cNvSpPr>
          <p:nvPr>
            <p:ph type="dt" sz="half" idx="10"/>
          </p:nvPr>
        </p:nvSpPr>
        <p:spPr/>
        <p:txBody>
          <a:bodyPr/>
          <a:lstStyle/>
          <a:p>
            <a:fld id="{B6F0D5CC-5EE2-1445-B305-DDB8936CF608}" type="datetime1">
              <a:rPr lang="en-US" smtClean="0"/>
              <a:t>8/17/18</a:t>
            </a:fld>
            <a:endParaRPr lang="en-US"/>
          </a:p>
        </p:txBody>
      </p:sp>
      <p:sp>
        <p:nvSpPr>
          <p:cNvPr id="5" name="Footer Placeholder 4">
            <a:extLst>
              <a:ext uri="{FF2B5EF4-FFF2-40B4-BE49-F238E27FC236}">
                <a16:creationId xmlns:a16="http://schemas.microsoft.com/office/drawing/2014/main" id="{59C52F08-B246-7941-8D18-AD71AF290324}"/>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AF12328D-94A2-F549-AE99-FD458A3AEE8C}"/>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250017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3C1D99-2673-DB44-B80B-14FA499FF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73A3A8-D490-F140-854C-1635F3BD1F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82DC3-177A-1B4A-8F17-600838524711}"/>
              </a:ext>
            </a:extLst>
          </p:cNvPr>
          <p:cNvSpPr>
            <a:spLocks noGrp="1"/>
          </p:cNvSpPr>
          <p:nvPr>
            <p:ph type="dt" sz="half" idx="10"/>
          </p:nvPr>
        </p:nvSpPr>
        <p:spPr/>
        <p:txBody>
          <a:bodyPr/>
          <a:lstStyle/>
          <a:p>
            <a:fld id="{90AEA656-7646-6A4D-8C41-F18FD09EEF63}" type="datetime1">
              <a:rPr lang="en-US" smtClean="0"/>
              <a:t>8/17/18</a:t>
            </a:fld>
            <a:endParaRPr lang="en-US"/>
          </a:p>
        </p:txBody>
      </p:sp>
      <p:sp>
        <p:nvSpPr>
          <p:cNvPr id="5" name="Footer Placeholder 4">
            <a:extLst>
              <a:ext uri="{FF2B5EF4-FFF2-40B4-BE49-F238E27FC236}">
                <a16:creationId xmlns:a16="http://schemas.microsoft.com/office/drawing/2014/main" id="{1ADF9447-3C96-8D45-A022-1DEACDB1DCBC}"/>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3F92485C-1BE1-464A-B7B9-FFFC7C0A41CA}"/>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292907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4639-948A-5F4E-8FB3-1039E68B8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78DFD-73B4-6B4E-827F-DA20F26900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4E2B6-577C-A04C-9791-A845D933BD2C}"/>
              </a:ext>
            </a:extLst>
          </p:cNvPr>
          <p:cNvSpPr>
            <a:spLocks noGrp="1"/>
          </p:cNvSpPr>
          <p:nvPr>
            <p:ph type="dt" sz="half" idx="10"/>
          </p:nvPr>
        </p:nvSpPr>
        <p:spPr/>
        <p:txBody>
          <a:bodyPr/>
          <a:lstStyle/>
          <a:p>
            <a:fld id="{3235808F-D442-6248-A1C4-B5287E3B2D23}" type="datetime1">
              <a:rPr lang="en-US" smtClean="0"/>
              <a:t>8/17/18</a:t>
            </a:fld>
            <a:endParaRPr lang="en-US"/>
          </a:p>
        </p:txBody>
      </p:sp>
      <p:sp>
        <p:nvSpPr>
          <p:cNvPr id="5" name="Footer Placeholder 4">
            <a:extLst>
              <a:ext uri="{FF2B5EF4-FFF2-40B4-BE49-F238E27FC236}">
                <a16:creationId xmlns:a16="http://schemas.microsoft.com/office/drawing/2014/main" id="{E9086473-6238-2B47-9FC1-F460A5EC720B}"/>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27792875-F685-2F47-A1B8-DDBDCA947FF6}"/>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30681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CE92-D44F-FD4A-83F3-7D8C31DD2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3B10CE-BCE5-C447-9351-381288A36E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830A91-0978-674E-ABF7-14750CBF954B}"/>
              </a:ext>
            </a:extLst>
          </p:cNvPr>
          <p:cNvSpPr>
            <a:spLocks noGrp="1"/>
          </p:cNvSpPr>
          <p:nvPr>
            <p:ph type="dt" sz="half" idx="10"/>
          </p:nvPr>
        </p:nvSpPr>
        <p:spPr/>
        <p:txBody>
          <a:bodyPr/>
          <a:lstStyle/>
          <a:p>
            <a:fld id="{B70EB9B7-1D96-BC41-879F-72B9FE3CF4E1}" type="datetime1">
              <a:rPr lang="en-US" smtClean="0"/>
              <a:t>8/17/18</a:t>
            </a:fld>
            <a:endParaRPr lang="en-US"/>
          </a:p>
        </p:txBody>
      </p:sp>
      <p:sp>
        <p:nvSpPr>
          <p:cNvPr id="5" name="Footer Placeholder 4">
            <a:extLst>
              <a:ext uri="{FF2B5EF4-FFF2-40B4-BE49-F238E27FC236}">
                <a16:creationId xmlns:a16="http://schemas.microsoft.com/office/drawing/2014/main" id="{E6316CC8-6434-0940-83B4-B08404997B30}"/>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187D47BB-4A0C-AA46-8DD6-33D212B895E2}"/>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116946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513A-4A7F-5D48-8DFD-8946D09CF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EF3FE-9270-A24A-AAC3-2AFA5A2902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0F9AF-FA5C-484B-98E5-F0D54C31C5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5CA9CD-B698-E346-ADD6-0928DC09CEAD}"/>
              </a:ext>
            </a:extLst>
          </p:cNvPr>
          <p:cNvSpPr>
            <a:spLocks noGrp="1"/>
          </p:cNvSpPr>
          <p:nvPr>
            <p:ph type="dt" sz="half" idx="10"/>
          </p:nvPr>
        </p:nvSpPr>
        <p:spPr/>
        <p:txBody>
          <a:bodyPr/>
          <a:lstStyle/>
          <a:p>
            <a:fld id="{3A25D617-1015-F14E-9E3A-A9DBDEA590DC}" type="datetime1">
              <a:rPr lang="en-US" smtClean="0"/>
              <a:t>8/17/18</a:t>
            </a:fld>
            <a:endParaRPr lang="en-US"/>
          </a:p>
        </p:txBody>
      </p:sp>
      <p:sp>
        <p:nvSpPr>
          <p:cNvPr id="6" name="Footer Placeholder 5">
            <a:extLst>
              <a:ext uri="{FF2B5EF4-FFF2-40B4-BE49-F238E27FC236}">
                <a16:creationId xmlns:a16="http://schemas.microsoft.com/office/drawing/2014/main" id="{85FD00EF-0B86-8D42-A608-00DAE6E4D17D}"/>
              </a:ext>
            </a:extLst>
          </p:cNvPr>
          <p:cNvSpPr>
            <a:spLocks noGrp="1"/>
          </p:cNvSpPr>
          <p:nvPr>
            <p:ph type="ftr" sz="quarter" idx="11"/>
          </p:nvPr>
        </p:nvSpPr>
        <p:spPr/>
        <p:txBody>
          <a:bodyPr/>
          <a:lstStyle/>
          <a:p>
            <a:r>
              <a:rPr lang="en-US"/>
              <a:t>IBM Code #OpenTechAI</a:t>
            </a:r>
          </a:p>
        </p:txBody>
      </p:sp>
      <p:sp>
        <p:nvSpPr>
          <p:cNvPr id="7" name="Slide Number Placeholder 6">
            <a:extLst>
              <a:ext uri="{FF2B5EF4-FFF2-40B4-BE49-F238E27FC236}">
                <a16:creationId xmlns:a16="http://schemas.microsoft.com/office/drawing/2014/main" id="{CC0EBEB2-7A0C-2E41-8D06-F9F90E5277E6}"/>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22129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0FE-03DA-4746-A768-6D58F2B29A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E288E6-D6B7-714D-BD4A-B4CFBE9BB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F50F66-C888-E244-B8B9-058EEEC769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DBC7A0-C15A-9545-ACB6-CCC681B0C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DE90C4-026F-3B42-9B6A-F198C5D3C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5CC11C-5C16-D746-9A9E-4A9B882473D1}"/>
              </a:ext>
            </a:extLst>
          </p:cNvPr>
          <p:cNvSpPr>
            <a:spLocks noGrp="1"/>
          </p:cNvSpPr>
          <p:nvPr>
            <p:ph type="dt" sz="half" idx="10"/>
          </p:nvPr>
        </p:nvSpPr>
        <p:spPr/>
        <p:txBody>
          <a:bodyPr/>
          <a:lstStyle/>
          <a:p>
            <a:fld id="{867407E3-4A7E-7443-B43D-1C40B706836E}" type="datetime1">
              <a:rPr lang="en-US" smtClean="0"/>
              <a:t>8/17/18</a:t>
            </a:fld>
            <a:endParaRPr lang="en-US"/>
          </a:p>
        </p:txBody>
      </p:sp>
      <p:sp>
        <p:nvSpPr>
          <p:cNvPr id="8" name="Footer Placeholder 7">
            <a:extLst>
              <a:ext uri="{FF2B5EF4-FFF2-40B4-BE49-F238E27FC236}">
                <a16:creationId xmlns:a16="http://schemas.microsoft.com/office/drawing/2014/main" id="{CD8201CF-D0B0-764E-8A52-6D8024CF155A}"/>
              </a:ext>
            </a:extLst>
          </p:cNvPr>
          <p:cNvSpPr>
            <a:spLocks noGrp="1"/>
          </p:cNvSpPr>
          <p:nvPr>
            <p:ph type="ftr" sz="quarter" idx="11"/>
          </p:nvPr>
        </p:nvSpPr>
        <p:spPr/>
        <p:txBody>
          <a:bodyPr/>
          <a:lstStyle/>
          <a:p>
            <a:r>
              <a:rPr lang="en-US"/>
              <a:t>IBM Code #OpenTechAI</a:t>
            </a:r>
          </a:p>
        </p:txBody>
      </p:sp>
      <p:sp>
        <p:nvSpPr>
          <p:cNvPr id="9" name="Slide Number Placeholder 8">
            <a:extLst>
              <a:ext uri="{FF2B5EF4-FFF2-40B4-BE49-F238E27FC236}">
                <a16:creationId xmlns:a16="http://schemas.microsoft.com/office/drawing/2014/main" id="{0EBF3B65-4098-6A40-AA51-B3F7962A7258}"/>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27725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F2C7-73FC-1A41-A580-F2ABFCA52A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901F05-CB9C-274C-BDD1-C550F5804F2A}"/>
              </a:ext>
            </a:extLst>
          </p:cNvPr>
          <p:cNvSpPr>
            <a:spLocks noGrp="1"/>
          </p:cNvSpPr>
          <p:nvPr>
            <p:ph type="dt" sz="half" idx="10"/>
          </p:nvPr>
        </p:nvSpPr>
        <p:spPr/>
        <p:txBody>
          <a:bodyPr/>
          <a:lstStyle/>
          <a:p>
            <a:fld id="{FA29F36E-538A-0240-B398-CB8A7E7534EF}" type="datetime1">
              <a:rPr lang="en-US" smtClean="0"/>
              <a:t>8/17/18</a:t>
            </a:fld>
            <a:endParaRPr lang="en-US"/>
          </a:p>
        </p:txBody>
      </p:sp>
      <p:sp>
        <p:nvSpPr>
          <p:cNvPr id="4" name="Footer Placeholder 3">
            <a:extLst>
              <a:ext uri="{FF2B5EF4-FFF2-40B4-BE49-F238E27FC236}">
                <a16:creationId xmlns:a16="http://schemas.microsoft.com/office/drawing/2014/main" id="{6006ABFF-6B8B-DB4F-8C93-ED5C1051DFAF}"/>
              </a:ext>
            </a:extLst>
          </p:cNvPr>
          <p:cNvSpPr>
            <a:spLocks noGrp="1"/>
          </p:cNvSpPr>
          <p:nvPr>
            <p:ph type="ftr" sz="quarter" idx="11"/>
          </p:nvPr>
        </p:nvSpPr>
        <p:spPr/>
        <p:txBody>
          <a:bodyPr/>
          <a:lstStyle/>
          <a:p>
            <a:r>
              <a:rPr lang="en-US"/>
              <a:t>IBM Code #OpenTechAI</a:t>
            </a:r>
          </a:p>
        </p:txBody>
      </p:sp>
      <p:sp>
        <p:nvSpPr>
          <p:cNvPr id="5" name="Slide Number Placeholder 4">
            <a:extLst>
              <a:ext uri="{FF2B5EF4-FFF2-40B4-BE49-F238E27FC236}">
                <a16:creationId xmlns:a16="http://schemas.microsoft.com/office/drawing/2014/main" id="{DDD29136-F2BD-BE48-8D5C-019C1F333B41}"/>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41922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EF5555-6489-1240-9A9B-75026B3EC323}"/>
              </a:ext>
            </a:extLst>
          </p:cNvPr>
          <p:cNvSpPr>
            <a:spLocks noGrp="1"/>
          </p:cNvSpPr>
          <p:nvPr>
            <p:ph type="dt" sz="half" idx="10"/>
          </p:nvPr>
        </p:nvSpPr>
        <p:spPr/>
        <p:txBody>
          <a:bodyPr/>
          <a:lstStyle/>
          <a:p>
            <a:fld id="{8B323C9C-40D7-2241-958E-2C416EF98A79}" type="datetime1">
              <a:rPr lang="en-US" smtClean="0"/>
              <a:t>8/17/18</a:t>
            </a:fld>
            <a:endParaRPr lang="en-US"/>
          </a:p>
        </p:txBody>
      </p:sp>
      <p:sp>
        <p:nvSpPr>
          <p:cNvPr id="3" name="Footer Placeholder 2">
            <a:extLst>
              <a:ext uri="{FF2B5EF4-FFF2-40B4-BE49-F238E27FC236}">
                <a16:creationId xmlns:a16="http://schemas.microsoft.com/office/drawing/2014/main" id="{91C0F637-A5F2-B247-A65D-A105739D32E5}"/>
              </a:ext>
            </a:extLst>
          </p:cNvPr>
          <p:cNvSpPr>
            <a:spLocks noGrp="1"/>
          </p:cNvSpPr>
          <p:nvPr>
            <p:ph type="ftr" sz="quarter" idx="11"/>
          </p:nvPr>
        </p:nvSpPr>
        <p:spPr/>
        <p:txBody>
          <a:bodyPr/>
          <a:lstStyle/>
          <a:p>
            <a:r>
              <a:rPr lang="en-US"/>
              <a:t>IBM Code #OpenTechAI</a:t>
            </a:r>
          </a:p>
        </p:txBody>
      </p:sp>
      <p:sp>
        <p:nvSpPr>
          <p:cNvPr id="4" name="Slide Number Placeholder 3">
            <a:extLst>
              <a:ext uri="{FF2B5EF4-FFF2-40B4-BE49-F238E27FC236}">
                <a16:creationId xmlns:a16="http://schemas.microsoft.com/office/drawing/2014/main" id="{35115A6F-A715-5842-AB68-8E095D756234}"/>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144085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A6D6-0974-C247-91A8-A5BE6A581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17ABEC-D9F3-B744-91F0-5F4015FB6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1E12F-9790-0242-A24F-49AD2BBC9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CF6152-7468-7C45-9178-7550ACCA6267}"/>
              </a:ext>
            </a:extLst>
          </p:cNvPr>
          <p:cNvSpPr>
            <a:spLocks noGrp="1"/>
          </p:cNvSpPr>
          <p:nvPr>
            <p:ph type="dt" sz="half" idx="10"/>
          </p:nvPr>
        </p:nvSpPr>
        <p:spPr/>
        <p:txBody>
          <a:bodyPr/>
          <a:lstStyle/>
          <a:p>
            <a:fld id="{201183A1-76BD-8742-A6D9-6CDA64D0CA6A}" type="datetime1">
              <a:rPr lang="en-US" smtClean="0"/>
              <a:t>8/17/18</a:t>
            </a:fld>
            <a:endParaRPr lang="en-US"/>
          </a:p>
        </p:txBody>
      </p:sp>
      <p:sp>
        <p:nvSpPr>
          <p:cNvPr id="6" name="Footer Placeholder 5">
            <a:extLst>
              <a:ext uri="{FF2B5EF4-FFF2-40B4-BE49-F238E27FC236}">
                <a16:creationId xmlns:a16="http://schemas.microsoft.com/office/drawing/2014/main" id="{01AF0E39-7467-B441-8644-29D69BF4B300}"/>
              </a:ext>
            </a:extLst>
          </p:cNvPr>
          <p:cNvSpPr>
            <a:spLocks noGrp="1"/>
          </p:cNvSpPr>
          <p:nvPr>
            <p:ph type="ftr" sz="quarter" idx="11"/>
          </p:nvPr>
        </p:nvSpPr>
        <p:spPr/>
        <p:txBody>
          <a:bodyPr/>
          <a:lstStyle/>
          <a:p>
            <a:r>
              <a:rPr lang="en-US"/>
              <a:t>IBM Code #OpenTechAI</a:t>
            </a:r>
          </a:p>
        </p:txBody>
      </p:sp>
      <p:sp>
        <p:nvSpPr>
          <p:cNvPr id="7" name="Slide Number Placeholder 6">
            <a:extLst>
              <a:ext uri="{FF2B5EF4-FFF2-40B4-BE49-F238E27FC236}">
                <a16:creationId xmlns:a16="http://schemas.microsoft.com/office/drawing/2014/main" id="{ED9466C7-F8BA-6445-AAE7-496A4D4DD08E}"/>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39778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71E2-D402-D347-B440-EA090B60F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10238E-8947-0A4D-AE9A-F6B9EFB8E2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A037C7-9E49-7149-8CDA-42A41BDD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ADCB36-744E-E543-85D2-A3D1C4332CF1}"/>
              </a:ext>
            </a:extLst>
          </p:cNvPr>
          <p:cNvSpPr>
            <a:spLocks noGrp="1"/>
          </p:cNvSpPr>
          <p:nvPr>
            <p:ph type="dt" sz="half" idx="10"/>
          </p:nvPr>
        </p:nvSpPr>
        <p:spPr/>
        <p:txBody>
          <a:bodyPr/>
          <a:lstStyle/>
          <a:p>
            <a:fld id="{A92F0EE5-C41E-4948-B61C-5BB457CC09A4}" type="datetime1">
              <a:rPr lang="en-US" smtClean="0"/>
              <a:t>8/17/18</a:t>
            </a:fld>
            <a:endParaRPr lang="en-US"/>
          </a:p>
        </p:txBody>
      </p:sp>
      <p:sp>
        <p:nvSpPr>
          <p:cNvPr id="6" name="Footer Placeholder 5">
            <a:extLst>
              <a:ext uri="{FF2B5EF4-FFF2-40B4-BE49-F238E27FC236}">
                <a16:creationId xmlns:a16="http://schemas.microsoft.com/office/drawing/2014/main" id="{C64EF6D3-7A4E-DA4E-BEAE-5C3C372156F3}"/>
              </a:ext>
            </a:extLst>
          </p:cNvPr>
          <p:cNvSpPr>
            <a:spLocks noGrp="1"/>
          </p:cNvSpPr>
          <p:nvPr>
            <p:ph type="ftr" sz="quarter" idx="11"/>
          </p:nvPr>
        </p:nvSpPr>
        <p:spPr/>
        <p:txBody>
          <a:bodyPr/>
          <a:lstStyle/>
          <a:p>
            <a:r>
              <a:rPr lang="en-US"/>
              <a:t>IBM Code #OpenTechAI</a:t>
            </a:r>
          </a:p>
        </p:txBody>
      </p:sp>
      <p:sp>
        <p:nvSpPr>
          <p:cNvPr id="7" name="Slide Number Placeholder 6">
            <a:extLst>
              <a:ext uri="{FF2B5EF4-FFF2-40B4-BE49-F238E27FC236}">
                <a16:creationId xmlns:a16="http://schemas.microsoft.com/office/drawing/2014/main" id="{4904146C-5EBF-1C44-88A1-896DA37D5C79}"/>
              </a:ext>
            </a:extLst>
          </p:cNvPr>
          <p:cNvSpPr>
            <a:spLocks noGrp="1"/>
          </p:cNvSpPr>
          <p:nvPr>
            <p:ph type="sldNum" sz="quarter" idx="12"/>
          </p:nvPr>
        </p:nvSpPr>
        <p:spPr/>
        <p:txBody>
          <a:bodyPr/>
          <a:lstStyle/>
          <a:p>
            <a:fld id="{A21FE0A8-6715-9F48-A66E-D5B89F526B31}" type="slidenum">
              <a:rPr lang="en-US" smtClean="0"/>
              <a:t>‹#›</a:t>
            </a:fld>
            <a:endParaRPr lang="en-US"/>
          </a:p>
        </p:txBody>
      </p:sp>
    </p:spTree>
    <p:extLst>
      <p:ext uri="{BB962C8B-B14F-4D97-AF65-F5344CB8AC3E}">
        <p14:creationId xmlns:p14="http://schemas.microsoft.com/office/powerpoint/2010/main" val="50160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70416-7565-C142-A5CC-670E7ED19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8B2AB5-91C9-2D48-ABBC-63EE5E5F4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49AC1-E0E9-A64A-8564-386AAE9E8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05CDE-89C6-1144-82CA-414D49F5BD01}" type="datetime1">
              <a:rPr lang="en-US" smtClean="0"/>
              <a:t>8/17/18</a:t>
            </a:fld>
            <a:endParaRPr lang="en-US"/>
          </a:p>
        </p:txBody>
      </p:sp>
      <p:sp>
        <p:nvSpPr>
          <p:cNvPr id="5" name="Footer Placeholder 4">
            <a:extLst>
              <a:ext uri="{FF2B5EF4-FFF2-40B4-BE49-F238E27FC236}">
                <a16:creationId xmlns:a16="http://schemas.microsoft.com/office/drawing/2014/main" id="{17814F31-0C6F-4E4A-9269-5A530DC9D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IBM Code #OpenTechAI</a:t>
            </a:r>
          </a:p>
        </p:txBody>
      </p:sp>
      <p:sp>
        <p:nvSpPr>
          <p:cNvPr id="6" name="Slide Number Placeholder 5">
            <a:extLst>
              <a:ext uri="{FF2B5EF4-FFF2-40B4-BE49-F238E27FC236}">
                <a16:creationId xmlns:a16="http://schemas.microsoft.com/office/drawing/2014/main" id="{9D88C818-9EEA-7B4C-81C1-C112874DE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FE0A8-6715-9F48-A66E-D5B89F526B31}" type="slidenum">
              <a:rPr lang="en-US" smtClean="0"/>
              <a:t>‹#›</a:t>
            </a:fld>
            <a:endParaRPr lang="en-US"/>
          </a:p>
        </p:txBody>
      </p:sp>
    </p:spTree>
    <p:extLst>
      <p:ext uri="{BB962C8B-B14F-4D97-AF65-F5344CB8AC3E}">
        <p14:creationId xmlns:p14="http://schemas.microsoft.com/office/powerpoint/2010/main" val="2327598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hyperlink" Target=".%20https:/guides.github.com/activities/hello-world" TargetMode="External"/><Relationship Id="rId7" Type="http://schemas.openxmlformats.org/officeDocument/2006/relationships/hyperlink" Target="https://opensource.guid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en.wikipedia.org/wiki/Figure_Eight_Inc." TargetMode="External"/><Relationship Id="rId5" Type="http://schemas.openxmlformats.org/officeDocument/2006/relationships/hyperlink" Target="https://www.slideshare.net/spohrer/leaderboards-80909263" TargetMode="External"/><Relationship Id="rId4" Type="http://schemas.openxmlformats.org/officeDocument/2006/relationships/hyperlink" Target="https://www.kaggle.com/" TargetMode="External"/><Relationship Id="rId9" Type="http://schemas.openxmlformats.org/officeDocument/2006/relationships/image" Target="../media/image18.tiff"/></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8FpdEmySsuc" TargetMode="External"/><Relationship Id="rId3" Type="http://schemas.openxmlformats.org/officeDocument/2006/relationships/hyperlink" Target="https://github.com/" TargetMode="External"/><Relationship Id="rId7" Type="http://schemas.openxmlformats.org/officeDocument/2006/relationships/hyperlink" Target="https://www.figure-eight.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kaggle.com/" TargetMode="External"/><Relationship Id="rId5" Type="http://schemas.openxmlformats.org/officeDocument/2006/relationships/hyperlink" Target="https://colab.research.google.com/notebook#fileId=/v2/external/notebooks/t2t/hello_t2t.ipynb" TargetMode="External"/><Relationship Id="rId10" Type="http://schemas.openxmlformats.org/officeDocument/2006/relationships/hyperlink" Target="http://figure-eight.com/" TargetMode="External"/><Relationship Id="rId4" Type="http://schemas.openxmlformats.org/officeDocument/2006/relationships/hyperlink" Target="http://github.com/" TargetMode="External"/><Relationship Id="rId9" Type="http://schemas.openxmlformats.org/officeDocument/2006/relationships/hyperlink" Target="https://www.youtube.com/watch?v=zZMlzMTR6l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ognitiveclass.ai/"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18.xml.rels><?xml version="1.0" encoding="UTF-8" standalone="yes"?>
<Relationships xmlns="http://schemas.openxmlformats.org/package/2006/relationships"><Relationship Id="rId3" Type="http://schemas.openxmlformats.org/officeDocument/2006/relationships/hyperlink" Target="https://www.amazon.com/Knowledge-Rebuild-Civilization-Aftermath-Cataclysm-ebook/dp/B00DMCV5Y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49.tiff"/></Relationships>
</file>

<file path=ppt/slides/_rels/slide19.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png"/><Relationship Id="rId7" Type="http://schemas.openxmlformats.org/officeDocument/2006/relationships/image" Target="../media/image55.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hyperlink" Target="http://convai.io/" TargetMode="External"/><Relationship Id="rId13" Type="http://schemas.openxmlformats.org/officeDocument/2006/relationships/hyperlink" Target="https://www.general-ai-challenge.org/" TargetMode="External"/><Relationship Id="rId18" Type="http://schemas.openxmlformats.org/officeDocument/2006/relationships/hyperlink" Target="https://easychair.org/cfp/AT2017" TargetMode="External"/><Relationship Id="rId3" Type="http://schemas.openxmlformats.org/officeDocument/2006/relationships/hyperlink" Target="http://spandh.dcs.shef.ac.uk/chime_challenge/chime2016/results.html" TargetMode="External"/><Relationship Id="rId7" Type="http://schemas.openxmlformats.org/officeDocument/2006/relationships/hyperlink" Target="https://competitions.codalab.org/competitions/15333" TargetMode="External"/><Relationship Id="rId12" Type="http://schemas.openxmlformats.org/officeDocument/2006/relationships/hyperlink" Target="http://rali.iro.umontreal.ca/rali/?q=en/Automatic%20summarization" TargetMode="External"/><Relationship Id="rId17" Type="http://schemas.openxmlformats.org/officeDocument/2006/relationships/hyperlink" Target="http://argumentationcompetition.org/2015/" TargetMode="External"/><Relationship Id="rId2" Type="http://schemas.openxmlformats.org/officeDocument/2006/relationships/notesSlide" Target="../notesSlides/notesSlide2.xml"/><Relationship Id="rId16" Type="http://schemas.openxmlformats.org/officeDocument/2006/relationships/hyperlink" Target="https://developer.amazon.com/alexaprize" TargetMode="External"/><Relationship Id="rId1" Type="http://schemas.openxmlformats.org/officeDocument/2006/relationships/slideLayout" Target="../slideLayouts/slideLayout2.xml"/><Relationship Id="rId6" Type="http://schemas.openxmlformats.org/officeDocument/2006/relationships/hyperlink" Target="http://www.satcompetition.org/" TargetMode="External"/><Relationship Id="rId11" Type="http://schemas.openxmlformats.org/officeDocument/2006/relationships/hyperlink" Target="http://workshop.colips.org/dstc6/" TargetMode="External"/><Relationship Id="rId5" Type="http://schemas.openxmlformats.org/officeDocument/2006/relationships/hyperlink" Target="https://rajpurkar.github.io/SQuAD-explorer/" TargetMode="External"/><Relationship Id="rId15" Type="http://schemas.openxmlformats.org/officeDocument/2006/relationships/hyperlink" Target="http://cs.stanford.edu/people/karpathy/deepvideo/" TargetMode="External"/><Relationship Id="rId10" Type="http://schemas.openxmlformats.org/officeDocument/2006/relationships/hyperlink" Target="http://visualqa.org/challenge.html" TargetMode="External"/><Relationship Id="rId19" Type="http://schemas.openxmlformats.org/officeDocument/2006/relationships/hyperlink" Target="https://arxiv.org/pdf/1705.08807.pdf" TargetMode="External"/><Relationship Id="rId4" Type="http://schemas.openxmlformats.org/officeDocument/2006/relationships/hyperlink" Target="http://www.thumos.info/home.html" TargetMode="External"/><Relationship Id="rId9" Type="http://schemas.openxmlformats.org/officeDocument/2006/relationships/hyperlink" Target="http://www.image-net.org/" TargetMode="External"/><Relationship Id="rId14" Type="http://schemas.openxmlformats.org/officeDocument/2006/relationships/hyperlink" Target="http://www.statmt.org/wmt17/"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popsci.com/intel-teraflop-chi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rvice-science.info/archives/474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AFEABA-BD1B-BA42-BF42-11C618978DA8}"/>
              </a:ext>
            </a:extLst>
          </p:cNvPr>
          <p:cNvSpPr/>
          <p:nvPr/>
        </p:nvSpPr>
        <p:spPr>
          <a:xfrm>
            <a:off x="661147" y="1064320"/>
            <a:ext cx="10869706" cy="13255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black"/>
                </a:solidFill>
                <a:latin typeface="Calibri Light" panose="020F0302020204030204"/>
                <a:ea typeface="+mj-ea"/>
                <a:cs typeface="+mj-cs"/>
              </a:rPr>
              <a:t>AI Progress =</a:t>
            </a:r>
            <a:r>
              <a:rPr lang="en-US" sz="2800" b="1" dirty="0">
                <a:solidFill>
                  <a:prstClr val="black"/>
                </a:solidFill>
                <a:latin typeface="Calibri Light" panose="020F0302020204030204"/>
                <a:ea typeface="+mj-ea"/>
                <a:cs typeface="+mj-cs"/>
              </a:rPr>
              <a:t> Leaderboards + Compute + Data + Algorithms</a:t>
            </a:r>
            <a:endParaRPr lang="en-US" dirty="0"/>
          </a:p>
        </p:txBody>
      </p:sp>
      <p:sp>
        <p:nvSpPr>
          <p:cNvPr id="3" name="Content Placeholder 2">
            <a:extLst>
              <a:ext uri="{FF2B5EF4-FFF2-40B4-BE49-F238E27FC236}">
                <a16:creationId xmlns:a16="http://schemas.microsoft.com/office/drawing/2014/main" id="{6A6BE4A1-C5C8-CA4F-980F-E2BC830B8FFD}"/>
              </a:ext>
            </a:extLst>
          </p:cNvPr>
          <p:cNvSpPr>
            <a:spLocks noGrp="1"/>
          </p:cNvSpPr>
          <p:nvPr>
            <p:ph idx="1"/>
          </p:nvPr>
        </p:nvSpPr>
        <p:spPr>
          <a:xfrm>
            <a:off x="838200" y="2868714"/>
            <a:ext cx="10515600" cy="5378824"/>
          </a:xfrm>
        </p:spPr>
        <p:txBody>
          <a:bodyPr/>
          <a:lstStyle/>
          <a:p>
            <a:r>
              <a:rPr lang="en-US" dirty="0"/>
              <a:t>Leaderboard Timeline (Open Competitions)</a:t>
            </a:r>
          </a:p>
          <a:p>
            <a:pPr lvl="1"/>
            <a:r>
              <a:rPr lang="en-US" dirty="0"/>
              <a:t>Compute Power Timeline (“Zorch”)</a:t>
            </a:r>
          </a:p>
          <a:p>
            <a:pPr lvl="1"/>
            <a:r>
              <a:rPr lang="en-US" dirty="0"/>
              <a:t>Data Labeled Progression</a:t>
            </a:r>
          </a:p>
          <a:p>
            <a:pPr lvl="1"/>
            <a:r>
              <a:rPr lang="en-US" dirty="0"/>
              <a:t>Algorithm Model Progression</a:t>
            </a:r>
          </a:p>
          <a:p>
            <a:r>
              <a:rPr lang="en-US" dirty="0"/>
              <a:t>Preparing for the Future</a:t>
            </a:r>
          </a:p>
          <a:p>
            <a:pPr lvl="1"/>
            <a:r>
              <a:rPr lang="en-US" dirty="0"/>
              <a:t>IBM Code: CODAIT and MAX</a:t>
            </a:r>
          </a:p>
          <a:p>
            <a:pPr lvl="1"/>
            <a:r>
              <a:rPr lang="en-US" dirty="0"/>
              <a:t>Trust and Resilience</a:t>
            </a:r>
          </a:p>
          <a:p>
            <a:pPr lvl="1"/>
            <a:r>
              <a:rPr lang="en-US" dirty="0"/>
              <a:t>Call For Code (United Nations, Red Cross, Linux Foundation, IBM, etc.)</a:t>
            </a:r>
          </a:p>
        </p:txBody>
      </p:sp>
      <p:sp>
        <p:nvSpPr>
          <p:cNvPr id="4" name="Date Placeholder 3">
            <a:extLst>
              <a:ext uri="{FF2B5EF4-FFF2-40B4-BE49-F238E27FC236}">
                <a16:creationId xmlns:a16="http://schemas.microsoft.com/office/drawing/2014/main" id="{E580556E-B84F-384F-9A81-9C99416D56FC}"/>
              </a:ext>
            </a:extLst>
          </p:cNvPr>
          <p:cNvSpPr>
            <a:spLocks noGrp="1"/>
          </p:cNvSpPr>
          <p:nvPr>
            <p:ph type="dt" sz="half" idx="10"/>
          </p:nvPr>
        </p:nvSpPr>
        <p:spPr/>
        <p:txBody>
          <a:bodyPr/>
          <a:lstStyle/>
          <a:p>
            <a:fld id="{3235808F-D442-6248-A1C4-B5287E3B2D23}" type="datetime1">
              <a:rPr lang="en-US" smtClean="0"/>
              <a:t>8/17/18</a:t>
            </a:fld>
            <a:endParaRPr lang="en-US"/>
          </a:p>
        </p:txBody>
      </p:sp>
      <p:sp>
        <p:nvSpPr>
          <p:cNvPr id="5" name="Footer Placeholder 4">
            <a:extLst>
              <a:ext uri="{FF2B5EF4-FFF2-40B4-BE49-F238E27FC236}">
                <a16:creationId xmlns:a16="http://schemas.microsoft.com/office/drawing/2014/main" id="{6B3C718B-279D-DA43-BBD5-D3D4242D416F}"/>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2D387BF0-B1C3-8D4B-9DE2-49B4973AA2DB}"/>
              </a:ext>
            </a:extLst>
          </p:cNvPr>
          <p:cNvSpPr>
            <a:spLocks noGrp="1"/>
          </p:cNvSpPr>
          <p:nvPr>
            <p:ph type="sldNum" sz="quarter" idx="12"/>
          </p:nvPr>
        </p:nvSpPr>
        <p:spPr/>
        <p:txBody>
          <a:bodyPr/>
          <a:lstStyle/>
          <a:p>
            <a:fld id="{A21FE0A8-6715-9F48-A66E-D5B89F526B31}" type="slidenum">
              <a:rPr lang="en-US" smtClean="0"/>
              <a:t>1</a:t>
            </a:fld>
            <a:endParaRPr lang="en-US"/>
          </a:p>
        </p:txBody>
      </p:sp>
    </p:spTree>
    <p:extLst>
      <p:ext uri="{BB962C8B-B14F-4D97-AF65-F5344CB8AC3E}">
        <p14:creationId xmlns:p14="http://schemas.microsoft.com/office/powerpoint/2010/main" val="80446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A25C1A6-923E-AE4D-9C5E-C9D9B93E4975}"/>
              </a:ext>
            </a:extLst>
          </p:cNvPr>
          <p:cNvGraphicFramePr>
            <a:graphicFrameLocks noGrp="1"/>
          </p:cNvGraphicFramePr>
          <p:nvPr>
            <p:ph idx="1"/>
            <p:extLst>
              <p:ext uri="{D42A27DB-BD31-4B8C-83A1-F6EECF244321}">
                <p14:modId xmlns:p14="http://schemas.microsoft.com/office/powerpoint/2010/main" val="2248476733"/>
              </p:ext>
            </p:extLst>
          </p:nvPr>
        </p:nvGraphicFramePr>
        <p:xfrm>
          <a:off x="838200" y="2746244"/>
          <a:ext cx="10515600" cy="3596640"/>
        </p:xfrm>
        <a:graphic>
          <a:graphicData uri="http://schemas.openxmlformats.org/drawingml/2006/table">
            <a:tbl>
              <a:tblPr firstRow="1" bandRow="1">
                <a:tableStyleId>{5C22544A-7EE6-4342-B048-85BDC9FD1C3A}</a:tableStyleId>
              </a:tblPr>
              <a:tblGrid>
                <a:gridCol w="3493168">
                  <a:extLst>
                    <a:ext uri="{9D8B030D-6E8A-4147-A177-3AD203B41FA5}">
                      <a16:colId xmlns:a16="http://schemas.microsoft.com/office/drawing/2014/main" val="1862540822"/>
                    </a:ext>
                  </a:extLst>
                </a:gridCol>
                <a:gridCol w="7022432">
                  <a:extLst>
                    <a:ext uri="{9D8B030D-6E8A-4147-A177-3AD203B41FA5}">
                      <a16:colId xmlns:a16="http://schemas.microsoft.com/office/drawing/2014/main" val="2255173899"/>
                    </a:ext>
                  </a:extLst>
                </a:gridCol>
              </a:tblGrid>
              <a:tr h="370840">
                <a:tc>
                  <a:txBody>
                    <a:bodyPr/>
                    <a:lstStyle/>
                    <a:p>
                      <a:r>
                        <a:rPr lang="en-US" sz="2800" dirty="0"/>
                        <a:t>Step</a:t>
                      </a:r>
                    </a:p>
                  </a:txBody>
                  <a:tcPr/>
                </a:tc>
                <a:tc>
                  <a:txBody>
                    <a:bodyPr/>
                    <a:lstStyle/>
                    <a:p>
                      <a:r>
                        <a:rPr lang="en-US" sz="2800" dirty="0"/>
                        <a:t>Comment</a:t>
                      </a:r>
                    </a:p>
                  </a:txBody>
                  <a:tcPr/>
                </a:tc>
                <a:extLst>
                  <a:ext uri="{0D108BD9-81ED-4DB2-BD59-A6C34878D82A}">
                    <a16:rowId xmlns:a16="http://schemas.microsoft.com/office/drawing/2014/main" val="3620781874"/>
                  </a:ext>
                </a:extLst>
              </a:tr>
              <a:tr h="370840">
                <a:tc>
                  <a:txBody>
                    <a:bodyPr/>
                    <a:lstStyle/>
                    <a:p>
                      <a:r>
                        <a:rPr lang="en-US" sz="2000" b="0" i="0" u="none" strike="noStrike" kern="1200" dirty="0">
                          <a:solidFill>
                            <a:schemeClr val="tx1"/>
                          </a:solidFill>
                          <a:effectLst/>
                          <a:latin typeface="+mn-lt"/>
                          <a:ea typeface="+mn-ea"/>
                          <a:cs typeface="+mn-cs"/>
                          <a:hlinkClick r:id="rId3"/>
                        </a:rPr>
                        <a:t>GitHub</a:t>
                      </a:r>
                      <a:endParaRPr lang="en-US" sz="2000" dirty="0"/>
                    </a:p>
                  </a:txBody>
                  <a:tcPr/>
                </a:tc>
                <a:tc>
                  <a:txBody>
                    <a:bodyPr/>
                    <a:lstStyle/>
                    <a:p>
                      <a:r>
                        <a:rPr lang="en-US" sz="2000" b="0" i="0" u="none" strike="noStrike" kern="1200" dirty="0">
                          <a:solidFill>
                            <a:schemeClr val="tx1"/>
                          </a:solidFill>
                          <a:effectLst/>
                          <a:latin typeface="+mn-lt"/>
                          <a:ea typeface="+mn-ea"/>
                          <a:cs typeface="+mn-cs"/>
                        </a:rPr>
                        <a:t>Get an account and read the guide</a:t>
                      </a:r>
                      <a:endParaRPr lang="en-US" sz="2000" dirty="0"/>
                    </a:p>
                  </a:txBody>
                  <a:tcPr/>
                </a:tc>
                <a:extLst>
                  <a:ext uri="{0D108BD9-81ED-4DB2-BD59-A6C34878D82A}">
                    <a16:rowId xmlns:a16="http://schemas.microsoft.com/office/drawing/2014/main" val="3896815480"/>
                  </a:ext>
                </a:extLst>
              </a:tr>
              <a:tr h="370840">
                <a:tc>
                  <a:txBody>
                    <a:bodyPr/>
                    <a:lstStyle/>
                    <a:p>
                      <a:r>
                        <a:rPr lang="en-US" sz="2000" b="0" i="0" u="none" strike="noStrike" kern="1200" dirty="0">
                          <a:solidFill>
                            <a:schemeClr val="tx1"/>
                          </a:solidFill>
                          <a:effectLst/>
                          <a:latin typeface="+mn-lt"/>
                          <a:ea typeface="+mn-ea"/>
                          <a:cs typeface="+mn-cs"/>
                        </a:rPr>
                        <a:t>Learn 3 R's - Read, Redo, Report </a:t>
                      </a:r>
                      <a:endParaRPr lang="en-US" sz="2000" dirty="0"/>
                    </a:p>
                  </a:txBody>
                  <a:tcPr/>
                </a:tc>
                <a:tc>
                  <a:txBody>
                    <a:bodyPr/>
                    <a:lstStyle/>
                    <a:p>
                      <a:r>
                        <a:rPr lang="en-US" sz="2000" b="0" i="0" u="none" strike="noStrike" kern="1200" dirty="0">
                          <a:solidFill>
                            <a:schemeClr val="tx1"/>
                          </a:solidFill>
                          <a:effectLst/>
                          <a:latin typeface="+mn-lt"/>
                          <a:ea typeface="+mn-ea"/>
                          <a:cs typeface="+mn-cs"/>
                        </a:rPr>
                        <a:t>Read (Medium/</a:t>
                      </a:r>
                      <a:r>
                        <a:rPr lang="en-US" sz="2000" b="0" i="0" u="none" strike="noStrike" kern="1200" dirty="0" err="1">
                          <a:solidFill>
                            <a:schemeClr val="tx1"/>
                          </a:solidFill>
                          <a:effectLst/>
                          <a:latin typeface="+mn-lt"/>
                          <a:ea typeface="+mn-ea"/>
                          <a:cs typeface="+mn-cs"/>
                        </a:rPr>
                        <a:t>arXiv</a:t>
                      </a:r>
                      <a:r>
                        <a:rPr lang="en-US" sz="2000" b="0" i="0" u="none" strike="noStrike" kern="1200" dirty="0">
                          <a:solidFill>
                            <a:schemeClr val="tx1"/>
                          </a:solidFill>
                          <a:effectLst/>
                          <a:latin typeface="+mn-lt"/>
                          <a:ea typeface="+mn-ea"/>
                          <a:cs typeface="+mn-cs"/>
                        </a:rPr>
                        <a:t>), Redo (GitHub), Report (</a:t>
                      </a:r>
                      <a:r>
                        <a:rPr lang="en-US" sz="2000" b="0" i="0" u="none" strike="noStrike" kern="1200" dirty="0" err="1">
                          <a:solidFill>
                            <a:schemeClr val="tx1"/>
                          </a:solidFill>
                          <a:effectLst/>
                          <a:latin typeface="+mn-lt"/>
                          <a:ea typeface="+mn-ea"/>
                          <a:cs typeface="+mn-cs"/>
                        </a:rPr>
                        <a:t>Jupyter</a:t>
                      </a:r>
                      <a:r>
                        <a:rPr lang="en-US" sz="2000" b="0" i="0" u="none" strike="noStrike" kern="1200" dirty="0">
                          <a:solidFill>
                            <a:schemeClr val="tx1"/>
                          </a:solidFill>
                          <a:effectLst/>
                          <a:latin typeface="+mn-lt"/>
                          <a:ea typeface="+mn-ea"/>
                          <a:cs typeface="+mn-cs"/>
                        </a:rPr>
                        <a:t> Notebook)</a:t>
                      </a:r>
                      <a:endParaRPr lang="en-US" sz="2000" dirty="0"/>
                    </a:p>
                  </a:txBody>
                  <a:tcPr/>
                </a:tc>
                <a:extLst>
                  <a:ext uri="{0D108BD9-81ED-4DB2-BD59-A6C34878D82A}">
                    <a16:rowId xmlns:a16="http://schemas.microsoft.com/office/drawing/2014/main" val="166395915"/>
                  </a:ext>
                </a:extLst>
              </a:tr>
              <a:tr h="370840">
                <a:tc>
                  <a:txBody>
                    <a:bodyPr/>
                    <a:lstStyle/>
                    <a:p>
                      <a:r>
                        <a:rPr lang="en-US" sz="2000" b="0" i="0" u="none" strike="noStrike" kern="1200" dirty="0">
                          <a:solidFill>
                            <a:schemeClr val="tx1"/>
                          </a:solidFill>
                          <a:effectLst/>
                          <a:latin typeface="+mn-lt"/>
                          <a:ea typeface="+mn-ea"/>
                          <a:cs typeface="+mn-cs"/>
                          <a:hlinkClick r:id="rId4"/>
                        </a:rPr>
                        <a:t>Kaggle</a:t>
                      </a:r>
                      <a:endParaRPr lang="en-US" sz="2000" dirty="0"/>
                    </a:p>
                  </a:txBody>
                  <a:tcPr/>
                </a:tc>
                <a:tc>
                  <a:txBody>
                    <a:bodyPr/>
                    <a:lstStyle/>
                    <a:p>
                      <a:r>
                        <a:rPr lang="en-US" sz="2000" b="0" i="0" u="none" strike="noStrike" kern="1200" dirty="0">
                          <a:solidFill>
                            <a:schemeClr val="tx1"/>
                          </a:solidFill>
                          <a:effectLst/>
                          <a:latin typeface="+mn-lt"/>
                          <a:ea typeface="+mn-ea"/>
                          <a:cs typeface="+mn-cs"/>
                        </a:rPr>
                        <a:t>Compete in a Kaggle competition</a:t>
                      </a:r>
                      <a:endParaRPr lang="en-US" sz="2000" dirty="0"/>
                    </a:p>
                  </a:txBody>
                  <a:tcPr/>
                </a:tc>
                <a:extLst>
                  <a:ext uri="{0D108BD9-81ED-4DB2-BD59-A6C34878D82A}">
                    <a16:rowId xmlns:a16="http://schemas.microsoft.com/office/drawing/2014/main" val="2450592198"/>
                  </a:ext>
                </a:extLst>
              </a:tr>
              <a:tr h="370840">
                <a:tc>
                  <a:txBody>
                    <a:bodyPr/>
                    <a:lstStyle/>
                    <a:p>
                      <a:r>
                        <a:rPr lang="en-US" sz="2000" b="0" i="0" u="none" strike="noStrike" kern="1200" dirty="0">
                          <a:solidFill>
                            <a:schemeClr val="tx1"/>
                          </a:solidFill>
                          <a:effectLst/>
                          <a:latin typeface="+mn-lt"/>
                          <a:ea typeface="+mn-ea"/>
                          <a:cs typeface="+mn-cs"/>
                          <a:hlinkClick r:id="rId5"/>
                        </a:rPr>
                        <a:t>Leaderboards </a:t>
                      </a:r>
                      <a:endParaRPr lang="en-US" sz="2000" dirty="0"/>
                    </a:p>
                  </a:txBody>
                  <a:tcPr/>
                </a:tc>
                <a:tc>
                  <a:txBody>
                    <a:bodyPr/>
                    <a:lstStyle/>
                    <a:p>
                      <a:r>
                        <a:rPr lang="en-US" sz="2000" dirty="0"/>
                        <a:t>Compete to advance AI progress</a:t>
                      </a:r>
                    </a:p>
                  </a:txBody>
                  <a:tcPr/>
                </a:tc>
                <a:extLst>
                  <a:ext uri="{0D108BD9-81ED-4DB2-BD59-A6C34878D82A}">
                    <a16:rowId xmlns:a16="http://schemas.microsoft.com/office/drawing/2014/main" val="689014265"/>
                  </a:ext>
                </a:extLst>
              </a:tr>
              <a:tr h="370840">
                <a:tc>
                  <a:txBody>
                    <a:bodyPr/>
                    <a:lstStyle/>
                    <a:p>
                      <a:r>
                        <a:rPr lang="en-US" sz="2000" dirty="0">
                          <a:hlinkClick r:id="rId6"/>
                        </a:rPr>
                        <a:t>Figure Eight</a:t>
                      </a:r>
                      <a:endParaRPr lang="en-US" sz="2000" dirty="0"/>
                    </a:p>
                  </a:txBody>
                  <a:tcPr/>
                </a:tc>
                <a:tc>
                  <a:txBody>
                    <a:bodyPr/>
                    <a:lstStyle/>
                    <a:p>
                      <a:r>
                        <a:rPr lang="en-US" sz="2000" dirty="0"/>
                        <a:t>Generate a set of labeled data (also Mechanical Turk)</a:t>
                      </a:r>
                    </a:p>
                  </a:txBody>
                  <a:tcPr/>
                </a:tc>
                <a:extLst>
                  <a:ext uri="{0D108BD9-81ED-4DB2-BD59-A6C34878D82A}">
                    <a16:rowId xmlns:a16="http://schemas.microsoft.com/office/drawing/2014/main" val="4240942027"/>
                  </a:ext>
                </a:extLst>
              </a:tr>
              <a:tr h="370840">
                <a:tc>
                  <a:txBody>
                    <a:bodyPr/>
                    <a:lstStyle/>
                    <a:p>
                      <a:r>
                        <a:rPr lang="en-US" sz="2000" dirty="0"/>
                        <a:t>Design New Challenges</a:t>
                      </a:r>
                    </a:p>
                  </a:txBody>
                  <a:tcPr/>
                </a:tc>
                <a:tc>
                  <a:txBody>
                    <a:bodyPr/>
                    <a:lstStyle/>
                    <a:p>
                      <a:r>
                        <a:rPr lang="en-US" sz="2000" b="0" i="0" u="none" strike="noStrike" kern="1200" dirty="0">
                          <a:solidFill>
                            <a:schemeClr val="tx1"/>
                          </a:solidFill>
                          <a:effectLst/>
                          <a:latin typeface="+mn-lt"/>
                          <a:ea typeface="+mn-ea"/>
                          <a:cs typeface="+mn-cs"/>
                        </a:rPr>
                        <a:t>build an AI system that can take and pass any online course, then switch to tutor-mode and help you pass</a:t>
                      </a:r>
                    </a:p>
                  </a:txBody>
                  <a:tcPr/>
                </a:tc>
                <a:extLst>
                  <a:ext uri="{0D108BD9-81ED-4DB2-BD59-A6C34878D82A}">
                    <a16:rowId xmlns:a16="http://schemas.microsoft.com/office/drawing/2014/main" val="728498655"/>
                  </a:ext>
                </a:extLst>
              </a:tr>
              <a:tr h="370840">
                <a:tc>
                  <a:txBody>
                    <a:bodyPr/>
                    <a:lstStyle/>
                    <a:p>
                      <a:r>
                        <a:rPr lang="en-US" sz="2000" dirty="0">
                          <a:hlinkClick r:id="rId7"/>
                        </a:rPr>
                        <a:t>Open Source Guide</a:t>
                      </a:r>
                      <a:endParaRPr lang="en-US" sz="2000" dirty="0"/>
                    </a:p>
                  </a:txBody>
                  <a:tcPr/>
                </a:tc>
                <a:tc>
                  <a:txBody>
                    <a:bodyPr/>
                    <a:lstStyle/>
                    <a:p>
                      <a:r>
                        <a:rPr lang="en-US" sz="2000" dirty="0"/>
                        <a:t>Establish open source culture in your organization</a:t>
                      </a:r>
                    </a:p>
                  </a:txBody>
                  <a:tcPr/>
                </a:tc>
                <a:extLst>
                  <a:ext uri="{0D108BD9-81ED-4DB2-BD59-A6C34878D82A}">
                    <a16:rowId xmlns:a16="http://schemas.microsoft.com/office/drawing/2014/main" val="1125333790"/>
                  </a:ext>
                </a:extLst>
              </a:tr>
            </a:tbl>
          </a:graphicData>
        </a:graphic>
      </p:graphicFrame>
      <p:sp>
        <p:nvSpPr>
          <p:cNvPr id="4" name="Date Placeholder 3">
            <a:extLst>
              <a:ext uri="{FF2B5EF4-FFF2-40B4-BE49-F238E27FC236}">
                <a16:creationId xmlns:a16="http://schemas.microsoft.com/office/drawing/2014/main" id="{EB040EC9-4D42-7A4D-B2F8-EC758DA54353}"/>
              </a:ext>
            </a:extLst>
          </p:cNvPr>
          <p:cNvSpPr>
            <a:spLocks noGrp="1"/>
          </p:cNvSpPr>
          <p:nvPr>
            <p:ph type="dt" sz="half" idx="10"/>
          </p:nvPr>
        </p:nvSpPr>
        <p:spPr/>
        <p:txBody>
          <a:bodyPr/>
          <a:lstStyle/>
          <a:p>
            <a:fld id="{D7021FD6-56B3-2343-B3D4-96F53DC65EB0}" type="datetime1">
              <a:rPr lang="en-US" smtClean="0"/>
              <a:t>8/17/18</a:t>
            </a:fld>
            <a:endParaRPr lang="en-US"/>
          </a:p>
        </p:txBody>
      </p:sp>
      <p:sp>
        <p:nvSpPr>
          <p:cNvPr id="5" name="Footer Placeholder 4">
            <a:extLst>
              <a:ext uri="{FF2B5EF4-FFF2-40B4-BE49-F238E27FC236}">
                <a16:creationId xmlns:a16="http://schemas.microsoft.com/office/drawing/2014/main" id="{D6784499-2035-B048-B775-1C7DD4E20157}"/>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EB2586B2-6CB3-6340-8E76-6552D406E490}"/>
              </a:ext>
            </a:extLst>
          </p:cNvPr>
          <p:cNvSpPr>
            <a:spLocks noGrp="1"/>
          </p:cNvSpPr>
          <p:nvPr>
            <p:ph type="sldNum" sz="quarter" idx="12"/>
          </p:nvPr>
        </p:nvSpPr>
        <p:spPr/>
        <p:txBody>
          <a:bodyPr/>
          <a:lstStyle/>
          <a:p>
            <a:fld id="{A21FE0A8-6715-9F48-A66E-D5B89F526B31}" type="slidenum">
              <a:rPr lang="en-US" smtClean="0"/>
              <a:t>10</a:t>
            </a:fld>
            <a:endParaRPr lang="en-US"/>
          </a:p>
        </p:txBody>
      </p:sp>
      <p:pic>
        <p:nvPicPr>
          <p:cNvPr id="8" name="Picture 7">
            <a:extLst>
              <a:ext uri="{FF2B5EF4-FFF2-40B4-BE49-F238E27FC236}">
                <a16:creationId xmlns:a16="http://schemas.microsoft.com/office/drawing/2014/main" id="{E9AD0F13-95B9-2C4D-92CD-10BB531C420E}"/>
              </a:ext>
            </a:extLst>
          </p:cNvPr>
          <p:cNvPicPr>
            <a:picLocks noChangeAspect="1"/>
          </p:cNvPicPr>
          <p:nvPr/>
        </p:nvPicPr>
        <p:blipFill>
          <a:blip r:embed="rId8"/>
          <a:stretch>
            <a:fillRect/>
          </a:stretch>
        </p:blipFill>
        <p:spPr>
          <a:xfrm>
            <a:off x="146956" y="241576"/>
            <a:ext cx="7534533" cy="2504668"/>
          </a:xfrm>
          <a:prstGeom prst="rect">
            <a:avLst/>
          </a:prstGeom>
        </p:spPr>
      </p:pic>
      <p:pic>
        <p:nvPicPr>
          <p:cNvPr id="9" name="Picture 8">
            <a:extLst>
              <a:ext uri="{FF2B5EF4-FFF2-40B4-BE49-F238E27FC236}">
                <a16:creationId xmlns:a16="http://schemas.microsoft.com/office/drawing/2014/main" id="{87490004-196B-584A-8D3F-4EEA0C7EBF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38128" y="241576"/>
            <a:ext cx="4088143" cy="2504668"/>
          </a:xfrm>
          <a:prstGeom prst="rect">
            <a:avLst/>
          </a:prstGeom>
        </p:spPr>
      </p:pic>
    </p:spTree>
    <p:extLst>
      <p:ext uri="{BB962C8B-B14F-4D97-AF65-F5344CB8AC3E}">
        <p14:creationId xmlns:p14="http://schemas.microsoft.com/office/powerpoint/2010/main" val="412273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E3AA00-11E1-6043-B5BC-9DF2D8535DFF}"/>
              </a:ext>
            </a:extLst>
          </p:cNvPr>
          <p:cNvSpPr txBox="1"/>
          <p:nvPr/>
        </p:nvSpPr>
        <p:spPr>
          <a:xfrm>
            <a:off x="8021053" y="898358"/>
            <a:ext cx="3994484" cy="5278605"/>
          </a:xfrm>
          <a:prstGeom prst="rect">
            <a:avLst/>
          </a:prstGeom>
          <a:solidFill>
            <a:srgbClr val="92D050">
              <a:alpha val="24000"/>
            </a:srgbClr>
          </a:solidFill>
          <a:ln>
            <a:solidFill>
              <a:schemeClr val="accent1">
                <a:shade val="50000"/>
              </a:schemeClr>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3B2BBC9C-5BCF-6A49-AF07-3BCFD8ACD19F}"/>
              </a:ext>
            </a:extLst>
          </p:cNvPr>
          <p:cNvSpPr>
            <a:spLocks noGrp="1"/>
          </p:cNvSpPr>
          <p:nvPr>
            <p:ph type="title"/>
          </p:nvPr>
        </p:nvSpPr>
        <p:spPr/>
        <p:txBody>
          <a:bodyPr/>
          <a:lstStyle/>
          <a:p>
            <a:r>
              <a:rPr lang="en-US" dirty="0"/>
              <a:t>Prepare for AI Future</a:t>
            </a:r>
          </a:p>
        </p:txBody>
      </p:sp>
      <p:sp>
        <p:nvSpPr>
          <p:cNvPr id="3" name="Content Placeholder 2">
            <a:extLst>
              <a:ext uri="{FF2B5EF4-FFF2-40B4-BE49-F238E27FC236}">
                <a16:creationId xmlns:a16="http://schemas.microsoft.com/office/drawing/2014/main" id="{724EB61C-74D0-E346-B98C-06162DE8C6E9}"/>
              </a:ext>
            </a:extLst>
          </p:cNvPr>
          <p:cNvSpPr>
            <a:spLocks noGrp="1"/>
          </p:cNvSpPr>
          <p:nvPr>
            <p:ph idx="1"/>
          </p:nvPr>
        </p:nvSpPr>
        <p:spPr/>
        <p:txBody>
          <a:bodyPr>
            <a:normAutofit fontScale="70000" lnSpcReduction="20000"/>
          </a:bodyPr>
          <a:lstStyle/>
          <a:p>
            <a:r>
              <a:rPr lang="en-US" dirty="0"/>
              <a:t>Do you have a </a:t>
            </a:r>
            <a:r>
              <a:rPr lang="en-US" dirty="0">
                <a:hlinkClick r:id="rId3"/>
              </a:rPr>
              <a:t>GitHub account</a:t>
            </a:r>
            <a:r>
              <a:rPr lang="en-US" dirty="0"/>
              <a:t>? Get it.</a:t>
            </a:r>
          </a:p>
          <a:p>
            <a:pPr lvl="1"/>
            <a:r>
              <a:rPr lang="en-US" dirty="0"/>
              <a:t>Yes: proceed</a:t>
            </a:r>
          </a:p>
          <a:p>
            <a:pPr lvl="1"/>
            <a:r>
              <a:rPr lang="en-US" dirty="0"/>
              <a:t>No: sign up</a:t>
            </a:r>
          </a:p>
          <a:p>
            <a:r>
              <a:rPr lang="en-US" dirty="0"/>
              <a:t>Do you program? Either OK, partnering is best.</a:t>
            </a:r>
          </a:p>
          <a:p>
            <a:pPr lvl="1"/>
            <a:r>
              <a:rPr lang="en-US" dirty="0"/>
              <a:t>Yes: Learn and do 3 R’s (read, redo, report)</a:t>
            </a:r>
          </a:p>
          <a:p>
            <a:pPr lvl="2"/>
            <a:r>
              <a:rPr lang="en-US" dirty="0">
                <a:hlinkClick r:id="rId4"/>
              </a:rPr>
              <a:t>Github</a:t>
            </a:r>
            <a:r>
              <a:rPr lang="en-US" dirty="0"/>
              <a:t> master: Code, Content (Data), Community (IBM Code can help)</a:t>
            </a:r>
          </a:p>
          <a:p>
            <a:pPr lvl="1"/>
            <a:r>
              <a:rPr lang="en-US" dirty="0"/>
              <a:t>No: Learn to read and execute code with partner (</a:t>
            </a:r>
            <a:r>
              <a:rPr lang="en-US" dirty="0">
                <a:hlinkClick r:id="rId5"/>
              </a:rPr>
              <a:t>T2T</a:t>
            </a:r>
            <a:r>
              <a:rPr lang="en-US" dirty="0"/>
              <a:t>)</a:t>
            </a:r>
          </a:p>
          <a:p>
            <a:r>
              <a:rPr lang="en-US" dirty="0"/>
              <a:t>Do you have favorite AI leaderboards?</a:t>
            </a:r>
          </a:p>
          <a:p>
            <a:pPr lvl="1"/>
            <a:r>
              <a:rPr lang="en-US" dirty="0"/>
              <a:t>Yes: Learn and do 3 R’s (read, redo, report advances)</a:t>
            </a:r>
          </a:p>
          <a:p>
            <a:pPr lvl="2"/>
            <a:r>
              <a:rPr lang="en-US" dirty="0">
                <a:hlinkClick r:id="rId6"/>
              </a:rPr>
              <a:t>Kaggle</a:t>
            </a:r>
            <a:r>
              <a:rPr lang="en-US" dirty="0"/>
              <a:t> master: Combine top decorrelated solution, new solution</a:t>
            </a:r>
          </a:p>
          <a:p>
            <a:pPr lvl="1"/>
            <a:r>
              <a:rPr lang="en-US" dirty="0"/>
              <a:t>No: Find a mentor with favorites, do together</a:t>
            </a:r>
          </a:p>
          <a:p>
            <a:r>
              <a:rPr lang="en-US" dirty="0"/>
              <a:t>Are you AI prepared? Do you know/do data, models, solutions?</a:t>
            </a:r>
          </a:p>
          <a:p>
            <a:pPr lvl="1"/>
            <a:r>
              <a:rPr lang="en-US" dirty="0"/>
              <a:t>Yes: Find favorite leaderboards you can do 3 R’s for today</a:t>
            </a:r>
          </a:p>
          <a:p>
            <a:pPr lvl="2"/>
            <a:r>
              <a:rPr lang="en-US" dirty="0">
                <a:hlinkClick r:id="rId7"/>
              </a:rPr>
              <a:t>Figure-Eight</a:t>
            </a:r>
            <a:r>
              <a:rPr lang="en-US" dirty="0"/>
              <a:t> master: Labeled data that matters most</a:t>
            </a:r>
          </a:p>
          <a:p>
            <a:pPr lvl="1"/>
            <a:r>
              <a:rPr lang="en-US" dirty="0"/>
              <a:t>No: Wait until one model: </a:t>
            </a:r>
            <a:r>
              <a:rPr lang="en-US" dirty="0">
                <a:hlinkClick r:id="rId8"/>
              </a:rPr>
              <a:t>one model that can do them all</a:t>
            </a:r>
            <a:endParaRPr lang="en-US" dirty="0"/>
          </a:p>
          <a:p>
            <a:pPr lvl="2"/>
            <a:r>
              <a:rPr lang="en-US" dirty="0"/>
              <a:t>Then </a:t>
            </a:r>
            <a:r>
              <a:rPr lang="en-US" dirty="0">
                <a:hlinkClick r:id="rId9"/>
              </a:rPr>
              <a:t>rapidly rebuild </a:t>
            </a:r>
            <a:r>
              <a:rPr lang="en-US" dirty="0"/>
              <a:t>in least time, energy (“zorch”), data, code</a:t>
            </a:r>
          </a:p>
        </p:txBody>
      </p:sp>
      <p:sp>
        <p:nvSpPr>
          <p:cNvPr id="4" name="Date Placeholder 3">
            <a:extLst>
              <a:ext uri="{FF2B5EF4-FFF2-40B4-BE49-F238E27FC236}">
                <a16:creationId xmlns:a16="http://schemas.microsoft.com/office/drawing/2014/main" id="{E48799D1-3CEA-9247-BF0D-48ACC2742231}"/>
              </a:ext>
            </a:extLst>
          </p:cNvPr>
          <p:cNvSpPr>
            <a:spLocks noGrp="1"/>
          </p:cNvSpPr>
          <p:nvPr>
            <p:ph type="dt" sz="half" idx="10"/>
          </p:nvPr>
        </p:nvSpPr>
        <p:spPr/>
        <p:txBody>
          <a:bodyPr/>
          <a:lstStyle/>
          <a:p>
            <a:fld id="{4EB9E8E8-8BC0-9C46-8303-96282D74D025}" type="datetime1">
              <a:rPr lang="en-US" smtClean="0"/>
              <a:t>8/17/18</a:t>
            </a:fld>
            <a:endParaRPr lang="en-US"/>
          </a:p>
        </p:txBody>
      </p:sp>
      <p:sp>
        <p:nvSpPr>
          <p:cNvPr id="5" name="Footer Placeholder 4">
            <a:extLst>
              <a:ext uri="{FF2B5EF4-FFF2-40B4-BE49-F238E27FC236}">
                <a16:creationId xmlns:a16="http://schemas.microsoft.com/office/drawing/2014/main" id="{108F8486-45F2-2E4B-BB4E-398C2FB63D01}"/>
              </a:ext>
            </a:extLst>
          </p:cNvPr>
          <p:cNvSpPr>
            <a:spLocks noGrp="1"/>
          </p:cNvSpPr>
          <p:nvPr>
            <p:ph type="ftr" sz="quarter" idx="11"/>
          </p:nvPr>
        </p:nvSpPr>
        <p:spPr/>
        <p:txBody>
          <a:bodyPr/>
          <a:lstStyle/>
          <a:p>
            <a:r>
              <a:rPr lang="en-US" dirty="0"/>
              <a:t>© IBM Cognitive </a:t>
            </a:r>
            <a:r>
              <a:rPr lang="en-US" dirty="0" err="1"/>
              <a:t>Opentech</a:t>
            </a:r>
            <a:r>
              <a:rPr lang="en-US" dirty="0"/>
              <a:t> Group 2018</a:t>
            </a:r>
            <a:endParaRPr lang="en-US" sz="1600" dirty="0">
              <a:latin typeface="Arial Unicode MS" pitchFamily="34" charset="-128"/>
              <a:ea typeface="Arial Unicode MS" pitchFamily="34" charset="-128"/>
              <a:cs typeface="Arial Unicode MS" pitchFamily="34" charset="-128"/>
            </a:endParaRPr>
          </a:p>
          <a:p>
            <a:endParaRPr lang="en-US" dirty="0"/>
          </a:p>
        </p:txBody>
      </p:sp>
      <p:sp>
        <p:nvSpPr>
          <p:cNvPr id="6" name="Slide Number Placeholder 5">
            <a:extLst>
              <a:ext uri="{FF2B5EF4-FFF2-40B4-BE49-F238E27FC236}">
                <a16:creationId xmlns:a16="http://schemas.microsoft.com/office/drawing/2014/main" id="{371AF04E-7FE7-5B48-8CC1-D034D7FD1C64}"/>
              </a:ext>
            </a:extLst>
          </p:cNvPr>
          <p:cNvSpPr>
            <a:spLocks noGrp="1"/>
          </p:cNvSpPr>
          <p:nvPr>
            <p:ph type="sldNum" sz="quarter" idx="12"/>
          </p:nvPr>
        </p:nvSpPr>
        <p:spPr/>
        <p:txBody>
          <a:bodyPr/>
          <a:lstStyle/>
          <a:p>
            <a:fld id="{4DD06A12-F679-2B43-A303-6E368BD31C43}" type="slidenum">
              <a:rPr lang="en-US" smtClean="0"/>
              <a:t>11</a:t>
            </a:fld>
            <a:endParaRPr lang="en-US"/>
          </a:p>
        </p:txBody>
      </p:sp>
      <p:grpSp>
        <p:nvGrpSpPr>
          <p:cNvPr id="12" name="Group 11">
            <a:extLst>
              <a:ext uri="{FF2B5EF4-FFF2-40B4-BE49-F238E27FC236}">
                <a16:creationId xmlns:a16="http://schemas.microsoft.com/office/drawing/2014/main" id="{7C3139FC-3ECC-724F-AB11-BC42AE4846EA}"/>
              </a:ext>
            </a:extLst>
          </p:cNvPr>
          <p:cNvGrpSpPr/>
          <p:nvPr/>
        </p:nvGrpSpPr>
        <p:grpSpPr>
          <a:xfrm>
            <a:off x="8156304" y="1159208"/>
            <a:ext cx="3651791" cy="4841036"/>
            <a:chOff x="7860632" y="421271"/>
            <a:chExt cx="3651791" cy="4841036"/>
          </a:xfrm>
        </p:grpSpPr>
        <p:sp>
          <p:nvSpPr>
            <p:cNvPr id="7" name="TextBox 6">
              <a:extLst>
                <a:ext uri="{FF2B5EF4-FFF2-40B4-BE49-F238E27FC236}">
                  <a16:creationId xmlns:a16="http://schemas.microsoft.com/office/drawing/2014/main" id="{132293F5-27CB-8748-9AD6-5E550842F50B}"/>
                </a:ext>
              </a:extLst>
            </p:cNvPr>
            <p:cNvSpPr txBox="1"/>
            <p:nvPr/>
          </p:nvSpPr>
          <p:spPr>
            <a:xfrm>
              <a:off x="7860632" y="1042737"/>
              <a:ext cx="3493168" cy="923330"/>
            </a:xfrm>
            <a:prstGeom prst="rect">
              <a:avLst/>
            </a:prstGeom>
            <a:noFill/>
            <a:ln>
              <a:solidFill>
                <a:schemeClr val="accent1">
                  <a:shade val="50000"/>
                </a:schemeClr>
              </a:solidFill>
            </a:ln>
          </p:spPr>
          <p:txBody>
            <a:bodyPr wrap="square" rtlCol="0">
              <a:spAutoFit/>
            </a:bodyPr>
            <a:lstStyle/>
            <a:p>
              <a:r>
                <a:rPr lang="en-US" dirty="0"/>
                <a:t>1. Where do we get labeled data?</a:t>
              </a:r>
            </a:p>
            <a:p>
              <a:r>
                <a:rPr lang="en-US" dirty="0"/>
                <a:t>We create it: </a:t>
              </a:r>
              <a:r>
                <a:rPr lang="en-US" dirty="0">
                  <a:hlinkClick r:id="rId10"/>
                </a:rPr>
                <a:t>Figure Eight</a:t>
              </a:r>
              <a:r>
                <a:rPr lang="en-US" dirty="0"/>
                <a:t>, Mechanical Turk, etc.</a:t>
              </a:r>
            </a:p>
          </p:txBody>
        </p:sp>
        <p:sp>
          <p:nvSpPr>
            <p:cNvPr id="8" name="TextBox 7">
              <a:extLst>
                <a:ext uri="{FF2B5EF4-FFF2-40B4-BE49-F238E27FC236}">
                  <a16:creationId xmlns:a16="http://schemas.microsoft.com/office/drawing/2014/main" id="{C553FEF9-8E7B-4A41-9397-B5DB4E26E346}"/>
                </a:ext>
              </a:extLst>
            </p:cNvPr>
            <p:cNvSpPr txBox="1"/>
            <p:nvPr/>
          </p:nvSpPr>
          <p:spPr>
            <a:xfrm>
              <a:off x="7860632" y="2128264"/>
              <a:ext cx="3493168" cy="1477328"/>
            </a:xfrm>
            <a:prstGeom prst="rect">
              <a:avLst/>
            </a:prstGeom>
            <a:noFill/>
            <a:ln>
              <a:solidFill>
                <a:schemeClr val="accent1">
                  <a:shade val="50000"/>
                </a:schemeClr>
              </a:solidFill>
            </a:ln>
          </p:spPr>
          <p:txBody>
            <a:bodyPr wrap="square" rtlCol="0">
              <a:spAutoFit/>
            </a:bodyPr>
            <a:lstStyle/>
            <a:p>
              <a:r>
                <a:rPr lang="en-US" dirty="0"/>
                <a:t>2. External/internal challenge?</a:t>
              </a:r>
            </a:p>
            <a:p>
              <a:r>
                <a:rPr lang="en-US" dirty="0"/>
                <a:t>10M minutes from birth to adult</a:t>
              </a:r>
            </a:p>
            <a:p>
              <a:r>
                <a:rPr lang="en-US" dirty="0"/>
                <a:t>2M minutes from novice to expert</a:t>
              </a:r>
            </a:p>
            <a:p>
              <a:r>
                <a:rPr lang="en-US" dirty="0"/>
                <a:t>Not just external states, but internal states are data as well…</a:t>
              </a:r>
            </a:p>
          </p:txBody>
        </p:sp>
        <p:sp>
          <p:nvSpPr>
            <p:cNvPr id="9" name="TextBox 8">
              <a:extLst>
                <a:ext uri="{FF2B5EF4-FFF2-40B4-BE49-F238E27FC236}">
                  <a16:creationId xmlns:a16="http://schemas.microsoft.com/office/drawing/2014/main" id="{2A6D9703-C0A7-1E40-9DA8-7331A62A84F8}"/>
                </a:ext>
              </a:extLst>
            </p:cNvPr>
            <p:cNvSpPr txBox="1"/>
            <p:nvPr/>
          </p:nvSpPr>
          <p:spPr>
            <a:xfrm>
              <a:off x="7860632" y="421271"/>
              <a:ext cx="3558282" cy="369332"/>
            </a:xfrm>
            <a:prstGeom prst="rect">
              <a:avLst/>
            </a:prstGeom>
            <a:noFill/>
            <a:ln>
              <a:solidFill>
                <a:schemeClr val="accent1">
                  <a:shade val="50000"/>
                </a:schemeClr>
              </a:solidFill>
            </a:ln>
          </p:spPr>
          <p:txBody>
            <a:bodyPr wrap="none" rtlCol="0">
              <a:spAutoFit/>
            </a:bodyPr>
            <a:lstStyle/>
            <a:p>
              <a:r>
                <a:rPr lang="en-US" b="1" dirty="0"/>
                <a:t>The challenge of data for AI models</a:t>
              </a:r>
            </a:p>
          </p:txBody>
        </p:sp>
        <p:sp>
          <p:nvSpPr>
            <p:cNvPr id="10" name="TextBox 9">
              <a:extLst>
                <a:ext uri="{FF2B5EF4-FFF2-40B4-BE49-F238E27FC236}">
                  <a16:creationId xmlns:a16="http://schemas.microsoft.com/office/drawing/2014/main" id="{B3A4972E-3207-7346-B730-18F441837C5A}"/>
                </a:ext>
              </a:extLst>
            </p:cNvPr>
            <p:cNvSpPr txBox="1"/>
            <p:nvPr/>
          </p:nvSpPr>
          <p:spPr>
            <a:xfrm>
              <a:off x="7874311" y="3784979"/>
              <a:ext cx="3638112" cy="1477328"/>
            </a:xfrm>
            <a:prstGeom prst="rect">
              <a:avLst/>
            </a:prstGeom>
            <a:noFill/>
            <a:ln>
              <a:solidFill>
                <a:schemeClr val="accent1">
                  <a:shade val="50000"/>
                </a:schemeClr>
              </a:solidFill>
            </a:ln>
          </p:spPr>
          <p:txBody>
            <a:bodyPr wrap="none" rtlCol="0">
              <a:spAutoFit/>
            </a:bodyPr>
            <a:lstStyle/>
            <a:p>
              <a:r>
                <a:rPr lang="en-US" dirty="0"/>
                <a:t>3. AI models as ”data” instruction set</a:t>
              </a:r>
            </a:p>
            <a:p>
              <a:r>
                <a:rPr lang="en-US" dirty="0"/>
                <a:t>Computer’s have instruction sets</a:t>
              </a:r>
            </a:p>
            <a:p>
              <a:r>
                <a:rPr lang="en-US" dirty="0"/>
                <a:t>Arithmetic, Logic, etc.</a:t>
              </a:r>
            </a:p>
            <a:p>
              <a:r>
                <a:rPr lang="en-US" dirty="0"/>
                <a:t>Models are becoming instructions</a:t>
              </a:r>
            </a:p>
            <a:p>
              <a:r>
                <a:rPr lang="en-US" dirty="0"/>
                <a:t>Models are data/experience</a:t>
              </a:r>
            </a:p>
          </p:txBody>
        </p:sp>
      </p:grpSp>
    </p:spTree>
    <p:extLst>
      <p:ext uri="{BB962C8B-B14F-4D97-AF65-F5344CB8AC3E}">
        <p14:creationId xmlns:p14="http://schemas.microsoft.com/office/powerpoint/2010/main" val="211755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730" y="963699"/>
            <a:ext cx="4572000" cy="857250"/>
          </a:xfrm>
        </p:spPr>
        <p:txBody>
          <a:bodyPr>
            <a:normAutofit/>
          </a:bodyPr>
          <a:lstStyle/>
          <a:p>
            <a:r>
              <a:rPr lang="en-US" dirty="0"/>
              <a:t>Courses</a:t>
            </a:r>
          </a:p>
        </p:txBody>
      </p:sp>
      <p:sp>
        <p:nvSpPr>
          <p:cNvPr id="3" name="Content Placeholder 2"/>
          <p:cNvSpPr>
            <a:spLocks noGrp="1"/>
          </p:cNvSpPr>
          <p:nvPr>
            <p:ph idx="1"/>
          </p:nvPr>
        </p:nvSpPr>
        <p:spPr>
          <a:xfrm>
            <a:off x="2482184" y="1957872"/>
            <a:ext cx="5729513" cy="3394472"/>
          </a:xfrm>
        </p:spPr>
        <p:txBody>
          <a:bodyPr>
            <a:normAutofit fontScale="55000" lnSpcReduction="20000"/>
          </a:bodyPr>
          <a:lstStyle/>
          <a:p>
            <a:r>
              <a:rPr lang="en-US" b="1" dirty="0"/>
              <a:t>2015</a:t>
            </a:r>
          </a:p>
          <a:p>
            <a:pPr lvl="1"/>
            <a:r>
              <a:rPr lang="en-US" b="1" dirty="0"/>
              <a:t>“How to build a cognitive system for Q&amp;A task.”</a:t>
            </a:r>
          </a:p>
          <a:p>
            <a:pPr lvl="1"/>
            <a:r>
              <a:rPr lang="en-US" dirty="0"/>
              <a:t>9 months to 40% question answering accuracy</a:t>
            </a:r>
          </a:p>
          <a:p>
            <a:pPr lvl="1"/>
            <a:r>
              <a:rPr lang="en-US" dirty="0"/>
              <a:t>1-2 years for 90% accuracy, which questions to reject</a:t>
            </a:r>
          </a:p>
          <a:p>
            <a:r>
              <a:rPr lang="en-US" b="1" dirty="0"/>
              <a:t>2025</a:t>
            </a:r>
          </a:p>
          <a:p>
            <a:pPr lvl="1"/>
            <a:r>
              <a:rPr lang="en-US" b="1" dirty="0"/>
              <a:t>“How to use a cognitive system to be a better professional X.”</a:t>
            </a:r>
          </a:p>
          <a:p>
            <a:pPr lvl="1"/>
            <a:r>
              <a:rPr lang="en-US" dirty="0"/>
              <a:t>Tools to build a student level Q&amp;A from textbook in 1 week</a:t>
            </a:r>
          </a:p>
          <a:p>
            <a:r>
              <a:rPr lang="en-US" b="1" dirty="0"/>
              <a:t>2035</a:t>
            </a:r>
          </a:p>
          <a:p>
            <a:pPr lvl="1"/>
            <a:r>
              <a:rPr lang="en-US" b="1" dirty="0"/>
              <a:t>“How to use your cognitive mediator to build a startup.”</a:t>
            </a:r>
          </a:p>
          <a:p>
            <a:pPr lvl="1"/>
            <a:r>
              <a:rPr lang="en-US" dirty="0"/>
              <a:t>Tools to build  faculty level Q&amp;A for textbook in one day</a:t>
            </a:r>
          </a:p>
          <a:p>
            <a:pPr lvl="1"/>
            <a:r>
              <a:rPr lang="en-US" dirty="0"/>
              <a:t>Cognitive mediator knows a person better than they know themselves</a:t>
            </a:r>
          </a:p>
          <a:p>
            <a:r>
              <a:rPr lang="en-US" b="1" dirty="0"/>
              <a:t>2055</a:t>
            </a:r>
          </a:p>
          <a:p>
            <a:pPr lvl="1"/>
            <a:r>
              <a:rPr lang="en-US" b="1" dirty="0"/>
              <a:t> “How to manage your workforce of digital workers.”</a:t>
            </a:r>
          </a:p>
          <a:p>
            <a:pPr lvl="1"/>
            <a:r>
              <a:rPr lang="en-US" dirty="0"/>
              <a:t>Most people have 100 digital workers.</a:t>
            </a:r>
          </a:p>
          <a:p>
            <a:endParaRPr lang="en-US" dirty="0"/>
          </a:p>
        </p:txBody>
      </p:sp>
      <p:sp>
        <p:nvSpPr>
          <p:cNvPr id="4" name="Date Placeholder 3"/>
          <p:cNvSpPr>
            <a:spLocks noGrp="1"/>
          </p:cNvSpPr>
          <p:nvPr>
            <p:ph type="dt" sz="half" idx="10"/>
          </p:nvPr>
        </p:nvSpPr>
        <p:spPr/>
        <p:txBody>
          <a:bodyPr/>
          <a:lstStyle/>
          <a:p>
            <a:fld id="{4EB9E8E8-8BC0-9C46-8303-96282D74D025}" type="datetime1">
              <a:rPr lang="en-US" smtClean="0"/>
              <a:t>8/17/18</a:t>
            </a:fld>
            <a:endParaRPr lang="en-US"/>
          </a:p>
        </p:txBody>
      </p:sp>
      <p:sp>
        <p:nvSpPr>
          <p:cNvPr id="6" name="Slide Number Placeholder 5"/>
          <p:cNvSpPr>
            <a:spLocks noGrp="1"/>
          </p:cNvSpPr>
          <p:nvPr>
            <p:ph type="sldNum" sz="quarter" idx="12"/>
          </p:nvPr>
        </p:nvSpPr>
        <p:spPr/>
        <p:txBody>
          <a:bodyPr/>
          <a:lstStyle/>
          <a:p>
            <a:fld id="{4DD06A12-F679-2B43-A303-6E368BD31C43}" type="slidenum">
              <a:rPr lang="en-US" smtClean="0"/>
              <a:t>12</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6884" y="4369191"/>
            <a:ext cx="1703466" cy="1277600"/>
          </a:xfrm>
          <a:prstGeom prst="rect">
            <a:avLst/>
          </a:prstGeom>
        </p:spPr>
      </p:pic>
      <p:pic>
        <p:nvPicPr>
          <p:cNvPr id="8" name="Picture 7"/>
          <p:cNvPicPr>
            <a:picLocks noChangeAspect="1"/>
          </p:cNvPicPr>
          <p:nvPr/>
        </p:nvPicPr>
        <p:blipFill>
          <a:blip r:embed="rId4"/>
          <a:stretch>
            <a:fillRect/>
          </a:stretch>
        </p:blipFill>
        <p:spPr>
          <a:xfrm>
            <a:off x="7935723" y="3210721"/>
            <a:ext cx="1390650" cy="97155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26062" y="1417848"/>
            <a:ext cx="2251642" cy="1354134"/>
          </a:xfrm>
          <a:prstGeom prst="rect">
            <a:avLst/>
          </a:prstGeom>
        </p:spPr>
      </p:pic>
      <p:sp>
        <p:nvSpPr>
          <p:cNvPr id="5" name="TextBox 4"/>
          <p:cNvSpPr txBox="1"/>
          <p:nvPr/>
        </p:nvSpPr>
        <p:spPr>
          <a:xfrm>
            <a:off x="6334125" y="1001799"/>
            <a:ext cx="4291816" cy="300082"/>
          </a:xfrm>
          <a:prstGeom prst="rect">
            <a:avLst/>
          </a:prstGeom>
          <a:noFill/>
        </p:spPr>
        <p:txBody>
          <a:bodyPr wrap="none" rtlCol="0">
            <a:spAutoFit/>
          </a:bodyPr>
          <a:lstStyle/>
          <a:p>
            <a:r>
              <a:rPr lang="en-US" sz="1350" dirty="0"/>
              <a:t>Take </a:t>
            </a:r>
            <a:r>
              <a:rPr lang="en-US" sz="1350"/>
              <a:t>free online cognitive </a:t>
            </a:r>
            <a:r>
              <a:rPr lang="en-US" sz="1350" dirty="0"/>
              <a:t>classes today at </a:t>
            </a:r>
            <a:r>
              <a:rPr lang="en-US" sz="1350" dirty="0">
                <a:hlinkClick r:id="rId6"/>
              </a:rPr>
              <a:t>cognitiveclass.ai</a:t>
            </a:r>
            <a:endParaRPr lang="en-US" sz="1350" dirty="0"/>
          </a:p>
        </p:txBody>
      </p:sp>
    </p:spTree>
    <p:extLst>
      <p:ext uri="{BB962C8B-B14F-4D97-AF65-F5344CB8AC3E}">
        <p14:creationId xmlns:p14="http://schemas.microsoft.com/office/powerpoint/2010/main" val="2344620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6ECC-6F47-B947-B895-361BE032F9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E4503E-6759-C44A-B856-5A2E545FA2F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264B51B-054E-1546-90ED-02A37922EF18}"/>
              </a:ext>
            </a:extLst>
          </p:cNvPr>
          <p:cNvSpPr>
            <a:spLocks noGrp="1"/>
          </p:cNvSpPr>
          <p:nvPr>
            <p:ph type="dt" sz="half" idx="10"/>
          </p:nvPr>
        </p:nvSpPr>
        <p:spPr/>
        <p:txBody>
          <a:bodyPr/>
          <a:lstStyle/>
          <a:p>
            <a:fld id="{BE7FFA3C-0E3E-AA47-AB92-968328A9604E}" type="datetime1">
              <a:rPr lang="en-US" smtClean="0"/>
              <a:t>8/17/18</a:t>
            </a:fld>
            <a:endParaRPr lang="en-US"/>
          </a:p>
        </p:txBody>
      </p:sp>
      <p:sp>
        <p:nvSpPr>
          <p:cNvPr id="5" name="Footer Placeholder 4">
            <a:extLst>
              <a:ext uri="{FF2B5EF4-FFF2-40B4-BE49-F238E27FC236}">
                <a16:creationId xmlns:a16="http://schemas.microsoft.com/office/drawing/2014/main" id="{E1D9A4E2-105C-464E-8AEB-9C8C9A614B07}"/>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426AEC38-161F-A54D-A9A8-EB7A1782260D}"/>
              </a:ext>
            </a:extLst>
          </p:cNvPr>
          <p:cNvSpPr>
            <a:spLocks noGrp="1"/>
          </p:cNvSpPr>
          <p:nvPr>
            <p:ph type="sldNum" sz="quarter" idx="12"/>
          </p:nvPr>
        </p:nvSpPr>
        <p:spPr/>
        <p:txBody>
          <a:bodyPr/>
          <a:lstStyle/>
          <a:p>
            <a:fld id="{A21FE0A8-6715-9F48-A66E-D5B89F526B31}" type="slidenum">
              <a:rPr lang="en-US" smtClean="0"/>
              <a:t>13</a:t>
            </a:fld>
            <a:endParaRPr lang="en-US"/>
          </a:p>
        </p:txBody>
      </p:sp>
      <p:pic>
        <p:nvPicPr>
          <p:cNvPr id="7" name="Picture 6">
            <a:extLst>
              <a:ext uri="{FF2B5EF4-FFF2-40B4-BE49-F238E27FC236}">
                <a16:creationId xmlns:a16="http://schemas.microsoft.com/office/drawing/2014/main" id="{EFA812C3-5B05-EF44-A650-6742E21B1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56" y="0"/>
            <a:ext cx="12091287" cy="6858000"/>
          </a:xfrm>
          <a:prstGeom prst="rect">
            <a:avLst/>
          </a:prstGeom>
        </p:spPr>
      </p:pic>
    </p:spTree>
    <p:extLst>
      <p:ext uri="{BB962C8B-B14F-4D97-AF65-F5344CB8AC3E}">
        <p14:creationId xmlns:p14="http://schemas.microsoft.com/office/powerpoint/2010/main" val="100010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D62D-62BA-4E48-A0FE-D9BDFBC0D7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45C77D-8006-DD4B-B29D-819B13B7D8C2}"/>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CAE89F6-2B4B-5D41-8BF4-29A8046E1F11}"/>
              </a:ext>
            </a:extLst>
          </p:cNvPr>
          <p:cNvSpPr>
            <a:spLocks noGrp="1"/>
          </p:cNvSpPr>
          <p:nvPr>
            <p:ph type="dt" sz="half" idx="10"/>
          </p:nvPr>
        </p:nvSpPr>
        <p:spPr/>
        <p:txBody>
          <a:bodyPr/>
          <a:lstStyle/>
          <a:p>
            <a:fld id="{28D0E592-E03E-C441-A35F-A20EB304481A}" type="datetime1">
              <a:rPr lang="en-US" smtClean="0"/>
              <a:t>8/17/18</a:t>
            </a:fld>
            <a:endParaRPr lang="en-US"/>
          </a:p>
        </p:txBody>
      </p:sp>
      <p:sp>
        <p:nvSpPr>
          <p:cNvPr id="5" name="Footer Placeholder 4">
            <a:extLst>
              <a:ext uri="{FF2B5EF4-FFF2-40B4-BE49-F238E27FC236}">
                <a16:creationId xmlns:a16="http://schemas.microsoft.com/office/drawing/2014/main" id="{C97FB14C-40D2-CC49-AF1C-50A7E28780CB}"/>
              </a:ext>
            </a:extLst>
          </p:cNvPr>
          <p:cNvSpPr>
            <a:spLocks noGrp="1"/>
          </p:cNvSpPr>
          <p:nvPr>
            <p:ph type="ftr" sz="quarter" idx="11"/>
          </p:nvPr>
        </p:nvSpPr>
        <p:spPr/>
        <p:txBody>
          <a:bodyPr/>
          <a:lstStyle/>
          <a:p>
            <a:r>
              <a:rPr lang="en-US"/>
              <a:t>IBM Code #OpenTechAI</a:t>
            </a:r>
          </a:p>
        </p:txBody>
      </p:sp>
      <p:sp>
        <p:nvSpPr>
          <p:cNvPr id="6" name="Slide Number Placeholder 5">
            <a:extLst>
              <a:ext uri="{FF2B5EF4-FFF2-40B4-BE49-F238E27FC236}">
                <a16:creationId xmlns:a16="http://schemas.microsoft.com/office/drawing/2014/main" id="{5B9C5852-EB4B-D54F-9C61-C018ED65AD02}"/>
              </a:ext>
            </a:extLst>
          </p:cNvPr>
          <p:cNvSpPr>
            <a:spLocks noGrp="1"/>
          </p:cNvSpPr>
          <p:nvPr>
            <p:ph type="sldNum" sz="quarter" idx="12"/>
          </p:nvPr>
        </p:nvSpPr>
        <p:spPr/>
        <p:txBody>
          <a:bodyPr/>
          <a:lstStyle/>
          <a:p>
            <a:fld id="{A21FE0A8-6715-9F48-A66E-D5B89F526B31}" type="slidenum">
              <a:rPr lang="en-US" smtClean="0"/>
              <a:t>14</a:t>
            </a:fld>
            <a:endParaRPr lang="en-US"/>
          </a:p>
        </p:txBody>
      </p:sp>
      <p:pic>
        <p:nvPicPr>
          <p:cNvPr id="7" name="Picture 6">
            <a:extLst>
              <a:ext uri="{FF2B5EF4-FFF2-40B4-BE49-F238E27FC236}">
                <a16:creationId xmlns:a16="http://schemas.microsoft.com/office/drawing/2014/main" id="{C2DA8DAE-53F2-1D4D-964C-7B05F2257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5458"/>
            <a:ext cx="12192000" cy="5907084"/>
          </a:xfrm>
          <a:prstGeom prst="rect">
            <a:avLst/>
          </a:prstGeom>
        </p:spPr>
      </p:pic>
    </p:spTree>
    <p:extLst>
      <p:ext uri="{BB962C8B-B14F-4D97-AF65-F5344CB8AC3E}">
        <p14:creationId xmlns:p14="http://schemas.microsoft.com/office/powerpoint/2010/main" val="4250762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B9E8E8-8BC0-9C46-8303-96282D74D025}" type="datetime1">
              <a:rPr lang="en-US" smtClean="0"/>
              <a:t>8/17/18</a:t>
            </a:fld>
            <a:endParaRPr lang="en-US"/>
          </a:p>
        </p:txBody>
      </p:sp>
      <p:sp>
        <p:nvSpPr>
          <p:cNvPr id="6" name="Slide Number Placeholder 5"/>
          <p:cNvSpPr>
            <a:spLocks noGrp="1"/>
          </p:cNvSpPr>
          <p:nvPr>
            <p:ph type="sldNum" sz="quarter" idx="12"/>
          </p:nvPr>
        </p:nvSpPr>
        <p:spPr/>
        <p:txBody>
          <a:bodyPr/>
          <a:lstStyle/>
          <a:p>
            <a:fld id="{4DD06A12-F679-2B43-A303-6E368BD31C43}" type="slidenum">
              <a:rPr lang="en-US" smtClean="0"/>
              <a:t>15</a:t>
            </a:fld>
            <a:endParaRPr lang="en-US"/>
          </a:p>
        </p:txBody>
      </p:sp>
      <p:grpSp>
        <p:nvGrpSpPr>
          <p:cNvPr id="8" name="Group 7"/>
          <p:cNvGrpSpPr/>
          <p:nvPr/>
        </p:nvGrpSpPr>
        <p:grpSpPr>
          <a:xfrm>
            <a:off x="1590462" y="1799054"/>
            <a:ext cx="8592429" cy="1811839"/>
            <a:chOff x="66461" y="1571557"/>
            <a:chExt cx="8592429" cy="1811839"/>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188" y="1711926"/>
              <a:ext cx="831076" cy="1238305"/>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645" y="1571557"/>
              <a:ext cx="2130817" cy="1420545"/>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4078" y="1683211"/>
              <a:ext cx="1242253" cy="1238305"/>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9272" y="1683211"/>
              <a:ext cx="653079" cy="1227788"/>
            </a:xfrm>
            <a:prstGeom prst="rect">
              <a:avLst/>
            </a:prstGeom>
          </p:spPr>
        </p:pic>
        <p:sp>
          <p:nvSpPr>
            <p:cNvPr id="13" name="TextBox 12"/>
            <p:cNvSpPr txBox="1"/>
            <p:nvPr/>
          </p:nvSpPr>
          <p:spPr>
            <a:xfrm>
              <a:off x="66461" y="3005244"/>
              <a:ext cx="1639885" cy="369332"/>
            </a:xfrm>
            <a:prstGeom prst="rect">
              <a:avLst/>
            </a:prstGeom>
            <a:noFill/>
          </p:spPr>
          <p:txBody>
            <a:bodyPr wrap="square" rtlCol="0">
              <a:spAutoFit/>
            </a:bodyPr>
            <a:lstStyle/>
            <a:p>
              <a:pPr algn="ctr"/>
              <a:r>
                <a:rPr lang="en-US" dirty="0"/>
                <a:t>1955</a:t>
              </a:r>
            </a:p>
          </p:txBody>
        </p:sp>
        <p:sp>
          <p:nvSpPr>
            <p:cNvPr id="14" name="TextBox 13"/>
            <p:cNvSpPr txBox="1"/>
            <p:nvPr/>
          </p:nvSpPr>
          <p:spPr>
            <a:xfrm>
              <a:off x="2113800" y="3005244"/>
              <a:ext cx="652643" cy="369332"/>
            </a:xfrm>
            <a:prstGeom prst="rect">
              <a:avLst/>
            </a:prstGeom>
            <a:noFill/>
          </p:spPr>
          <p:txBody>
            <a:bodyPr wrap="none" rtlCol="0">
              <a:spAutoFit/>
            </a:bodyPr>
            <a:lstStyle/>
            <a:p>
              <a:pPr algn="ctr"/>
              <a:r>
                <a:rPr lang="en-US" dirty="0"/>
                <a:t>1975</a:t>
              </a:r>
            </a:p>
          </p:txBody>
        </p:sp>
        <p:sp>
          <p:nvSpPr>
            <p:cNvPr id="15" name="TextBox 14"/>
            <p:cNvSpPr txBox="1"/>
            <p:nvPr/>
          </p:nvSpPr>
          <p:spPr>
            <a:xfrm>
              <a:off x="3675957" y="2980784"/>
              <a:ext cx="652643" cy="369332"/>
            </a:xfrm>
            <a:prstGeom prst="rect">
              <a:avLst/>
            </a:prstGeom>
            <a:noFill/>
          </p:spPr>
          <p:txBody>
            <a:bodyPr wrap="none" rtlCol="0">
              <a:spAutoFit/>
            </a:bodyPr>
            <a:lstStyle/>
            <a:p>
              <a:pPr algn="ctr"/>
              <a:r>
                <a:rPr lang="en-US" dirty="0"/>
                <a:t>1995</a:t>
              </a:r>
            </a:p>
          </p:txBody>
        </p:sp>
        <p:sp>
          <p:nvSpPr>
            <p:cNvPr id="16" name="TextBox 15"/>
            <p:cNvSpPr txBox="1"/>
            <p:nvPr/>
          </p:nvSpPr>
          <p:spPr>
            <a:xfrm>
              <a:off x="5016467" y="2994741"/>
              <a:ext cx="788804" cy="369332"/>
            </a:xfrm>
            <a:prstGeom prst="rect">
              <a:avLst/>
            </a:prstGeom>
            <a:noFill/>
          </p:spPr>
          <p:txBody>
            <a:bodyPr wrap="square" rtlCol="0">
              <a:spAutoFit/>
            </a:bodyPr>
            <a:lstStyle/>
            <a:p>
              <a:r>
                <a:rPr lang="en-US" dirty="0"/>
                <a:t>2015</a:t>
              </a:r>
            </a:p>
          </p:txBody>
        </p:sp>
        <p:sp>
          <p:nvSpPr>
            <p:cNvPr id="17" name="TextBox 16"/>
            <p:cNvSpPr txBox="1"/>
            <p:nvPr/>
          </p:nvSpPr>
          <p:spPr>
            <a:xfrm>
              <a:off x="6445462" y="2992102"/>
              <a:ext cx="788804" cy="369332"/>
            </a:xfrm>
            <a:prstGeom prst="rect">
              <a:avLst/>
            </a:prstGeom>
            <a:noFill/>
          </p:spPr>
          <p:txBody>
            <a:bodyPr wrap="square" rtlCol="0">
              <a:spAutoFit/>
            </a:bodyPr>
            <a:lstStyle/>
            <a:p>
              <a:r>
                <a:rPr lang="en-US" dirty="0"/>
                <a:t>2035</a:t>
              </a:r>
            </a:p>
          </p:txBody>
        </p:sp>
        <p:sp>
          <p:nvSpPr>
            <p:cNvPr id="18" name="TextBox 17"/>
            <p:cNvSpPr txBox="1"/>
            <p:nvPr/>
          </p:nvSpPr>
          <p:spPr>
            <a:xfrm>
              <a:off x="7740638" y="3014064"/>
              <a:ext cx="788804" cy="369332"/>
            </a:xfrm>
            <a:prstGeom prst="rect">
              <a:avLst/>
            </a:prstGeom>
            <a:noFill/>
          </p:spPr>
          <p:txBody>
            <a:bodyPr wrap="square" rtlCol="0">
              <a:spAutoFit/>
            </a:bodyPr>
            <a:lstStyle/>
            <a:p>
              <a:r>
                <a:rPr lang="en-US" dirty="0"/>
                <a:t>2055</a:t>
              </a:r>
            </a:p>
          </p:txBody>
        </p:sp>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13319" y="1683211"/>
              <a:ext cx="842592" cy="1199073"/>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28177" y="1697969"/>
              <a:ext cx="1130713" cy="1310727"/>
            </a:xfrm>
            <a:prstGeom prst="rect">
              <a:avLst/>
            </a:prstGeom>
          </p:spPr>
        </p:pic>
      </p:grpSp>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11467" y="3846425"/>
            <a:ext cx="933223" cy="1244297"/>
          </a:xfrm>
          <a:prstGeom prst="rect">
            <a:avLst/>
          </a:prstGeom>
        </p:spPr>
      </p:pic>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18187" y="3840536"/>
            <a:ext cx="2222168" cy="1244297"/>
          </a:xfrm>
          <a:prstGeom prst="rect">
            <a:avLst/>
          </a:prstGeom>
        </p:spPr>
      </p:pic>
      <p:sp>
        <p:nvSpPr>
          <p:cNvPr id="21" name="Title 1"/>
          <p:cNvSpPr>
            <a:spLocks noGrp="1"/>
          </p:cNvSpPr>
          <p:nvPr>
            <p:ph type="title"/>
          </p:nvPr>
        </p:nvSpPr>
        <p:spPr>
          <a:xfrm>
            <a:off x="1981200" y="274638"/>
            <a:ext cx="8229600" cy="1143000"/>
          </a:xfrm>
        </p:spPr>
        <p:txBody>
          <a:bodyPr>
            <a:normAutofit/>
          </a:bodyPr>
          <a:lstStyle/>
          <a:p>
            <a:r>
              <a:rPr lang="en-US" dirty="0"/>
              <a:t>Better Building Blocks</a:t>
            </a:r>
          </a:p>
        </p:txBody>
      </p:sp>
    </p:spTree>
    <p:extLst>
      <p:ext uri="{BB962C8B-B14F-4D97-AF65-F5344CB8AC3E}">
        <p14:creationId xmlns:p14="http://schemas.microsoft.com/office/powerpoint/2010/main" val="395478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26"/>
            <a:ext cx="8229600" cy="1143000"/>
          </a:xfrm>
        </p:spPr>
        <p:txBody>
          <a:bodyPr>
            <a:normAutofit fontScale="90000"/>
          </a:bodyPr>
          <a:lstStyle/>
          <a:p>
            <a:r>
              <a:rPr lang="en-US" sz="3200" dirty="0"/>
              <a:t>“The best way to predict the future is to inspire the next generation of students to build it better”</a:t>
            </a:r>
          </a:p>
        </p:txBody>
      </p:sp>
      <p:grpSp>
        <p:nvGrpSpPr>
          <p:cNvPr id="42" name="Group 41"/>
          <p:cNvGrpSpPr/>
          <p:nvPr/>
        </p:nvGrpSpPr>
        <p:grpSpPr>
          <a:xfrm>
            <a:off x="1831475" y="1180445"/>
            <a:ext cx="2074002" cy="1581849"/>
            <a:chOff x="307474" y="1287387"/>
            <a:chExt cx="2074002" cy="1581849"/>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474" y="1287387"/>
              <a:ext cx="2074002" cy="1486568"/>
            </a:xfrm>
            <a:prstGeom prst="rect">
              <a:avLst/>
            </a:prstGeom>
          </p:spPr>
        </p:pic>
        <p:sp>
          <p:nvSpPr>
            <p:cNvPr id="19" name="TextBox 18"/>
            <p:cNvSpPr txBox="1"/>
            <p:nvPr/>
          </p:nvSpPr>
          <p:spPr>
            <a:xfrm>
              <a:off x="628329" y="2499904"/>
              <a:ext cx="1531902" cy="369332"/>
            </a:xfrm>
            <a:prstGeom prst="rect">
              <a:avLst/>
            </a:prstGeom>
            <a:noFill/>
          </p:spPr>
          <p:txBody>
            <a:bodyPr wrap="none" rtlCol="0">
              <a:spAutoFit/>
            </a:bodyPr>
            <a:lstStyle/>
            <a:p>
              <a:r>
                <a:rPr lang="en-US" dirty="0"/>
                <a:t>Digital Natives</a:t>
              </a:r>
            </a:p>
          </p:txBody>
        </p:sp>
      </p:grpSp>
      <p:grpSp>
        <p:nvGrpSpPr>
          <p:cNvPr id="41" name="Group 40"/>
          <p:cNvGrpSpPr/>
          <p:nvPr/>
        </p:nvGrpSpPr>
        <p:grpSpPr>
          <a:xfrm>
            <a:off x="4114800" y="1193813"/>
            <a:ext cx="1798106" cy="1504955"/>
            <a:chOff x="2590800" y="1340859"/>
            <a:chExt cx="1798106" cy="1504955"/>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0800" y="1340859"/>
              <a:ext cx="1798106" cy="1212516"/>
            </a:xfrm>
            <a:prstGeom prst="rect">
              <a:avLst/>
            </a:prstGeom>
          </p:spPr>
        </p:pic>
        <p:sp>
          <p:nvSpPr>
            <p:cNvPr id="20" name="TextBox 19"/>
            <p:cNvSpPr txBox="1"/>
            <p:nvPr/>
          </p:nvSpPr>
          <p:spPr>
            <a:xfrm>
              <a:off x="2777872" y="2476482"/>
              <a:ext cx="1582735" cy="369332"/>
            </a:xfrm>
            <a:prstGeom prst="rect">
              <a:avLst/>
            </a:prstGeom>
            <a:noFill/>
          </p:spPr>
          <p:txBody>
            <a:bodyPr wrap="none" rtlCol="0">
              <a:spAutoFit/>
            </a:bodyPr>
            <a:lstStyle/>
            <a:p>
              <a:r>
                <a:rPr lang="en-US" dirty="0"/>
                <a:t>Transportation</a:t>
              </a:r>
            </a:p>
          </p:txBody>
        </p:sp>
      </p:grpSp>
      <p:grpSp>
        <p:nvGrpSpPr>
          <p:cNvPr id="40" name="Group 39"/>
          <p:cNvGrpSpPr/>
          <p:nvPr/>
        </p:nvGrpSpPr>
        <p:grpSpPr>
          <a:xfrm>
            <a:off x="6392112" y="1212675"/>
            <a:ext cx="1892300" cy="1445989"/>
            <a:chOff x="4868112" y="1399825"/>
            <a:chExt cx="1892300" cy="1445989"/>
          </a:xfrm>
        </p:grpSpPr>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8112" y="1399825"/>
              <a:ext cx="1892300" cy="1239907"/>
            </a:xfrm>
            <a:prstGeom prst="rect">
              <a:avLst/>
            </a:prstGeom>
          </p:spPr>
        </p:pic>
        <p:sp>
          <p:nvSpPr>
            <p:cNvPr id="21" name="TextBox 20"/>
            <p:cNvSpPr txBox="1"/>
            <p:nvPr/>
          </p:nvSpPr>
          <p:spPr>
            <a:xfrm>
              <a:off x="5469872" y="2476482"/>
              <a:ext cx="774571" cy="369332"/>
            </a:xfrm>
            <a:prstGeom prst="rect">
              <a:avLst/>
            </a:prstGeom>
            <a:noFill/>
          </p:spPr>
          <p:txBody>
            <a:bodyPr wrap="none" rtlCol="0">
              <a:spAutoFit/>
            </a:bodyPr>
            <a:lstStyle/>
            <a:p>
              <a:r>
                <a:rPr lang="en-US" dirty="0"/>
                <a:t>Water</a:t>
              </a:r>
            </a:p>
          </p:txBody>
        </p:sp>
      </p:grpSp>
      <p:grpSp>
        <p:nvGrpSpPr>
          <p:cNvPr id="39" name="Group 38"/>
          <p:cNvGrpSpPr/>
          <p:nvPr/>
        </p:nvGrpSpPr>
        <p:grpSpPr>
          <a:xfrm>
            <a:off x="8553119" y="1185938"/>
            <a:ext cx="1802063" cy="1459356"/>
            <a:chOff x="7029117" y="1386457"/>
            <a:chExt cx="1802063" cy="1459357"/>
          </a:xfrm>
        </p:grpSpPr>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9117" y="1386457"/>
              <a:ext cx="1802063" cy="1197962"/>
            </a:xfrm>
            <a:prstGeom prst="rect">
              <a:avLst/>
            </a:prstGeom>
          </p:spPr>
        </p:pic>
        <p:sp>
          <p:nvSpPr>
            <p:cNvPr id="22" name="TextBox 21"/>
            <p:cNvSpPr txBox="1"/>
            <p:nvPr/>
          </p:nvSpPr>
          <p:spPr>
            <a:xfrm>
              <a:off x="7111053" y="2476482"/>
              <a:ext cx="1575747" cy="369332"/>
            </a:xfrm>
            <a:prstGeom prst="rect">
              <a:avLst/>
            </a:prstGeom>
            <a:noFill/>
          </p:spPr>
          <p:txBody>
            <a:bodyPr wrap="none" rtlCol="0">
              <a:spAutoFit/>
            </a:bodyPr>
            <a:lstStyle/>
            <a:p>
              <a:r>
                <a:rPr lang="en-US" dirty="0"/>
                <a:t>Manufacturing</a:t>
              </a:r>
            </a:p>
          </p:txBody>
        </p:sp>
      </p:grpSp>
      <p:grpSp>
        <p:nvGrpSpPr>
          <p:cNvPr id="38" name="Group 37"/>
          <p:cNvGrpSpPr/>
          <p:nvPr/>
        </p:nvGrpSpPr>
        <p:grpSpPr>
          <a:xfrm>
            <a:off x="1900318" y="2760586"/>
            <a:ext cx="1977189" cy="1519174"/>
            <a:chOff x="256005" y="2827427"/>
            <a:chExt cx="1977189" cy="1519174"/>
          </a:xfrm>
        </p:grpSpPr>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005" y="2827427"/>
              <a:ext cx="1977189" cy="1334508"/>
            </a:xfrm>
            <a:prstGeom prst="rect">
              <a:avLst/>
            </a:prstGeom>
          </p:spPr>
        </p:pic>
        <p:sp>
          <p:nvSpPr>
            <p:cNvPr id="23" name="TextBox 22"/>
            <p:cNvSpPr txBox="1"/>
            <p:nvPr/>
          </p:nvSpPr>
          <p:spPr>
            <a:xfrm>
              <a:off x="870759" y="3977269"/>
              <a:ext cx="827119" cy="369332"/>
            </a:xfrm>
            <a:prstGeom prst="rect">
              <a:avLst/>
            </a:prstGeom>
            <a:noFill/>
          </p:spPr>
          <p:txBody>
            <a:bodyPr wrap="none" rtlCol="0">
              <a:spAutoFit/>
            </a:bodyPr>
            <a:lstStyle/>
            <a:p>
              <a:r>
                <a:rPr lang="en-US" dirty="0"/>
                <a:t>Energy</a:t>
              </a:r>
            </a:p>
          </p:txBody>
        </p:sp>
      </p:grpSp>
      <p:grpSp>
        <p:nvGrpSpPr>
          <p:cNvPr id="37" name="Group 36"/>
          <p:cNvGrpSpPr/>
          <p:nvPr/>
        </p:nvGrpSpPr>
        <p:grpSpPr>
          <a:xfrm>
            <a:off x="4194400" y="2787323"/>
            <a:ext cx="1747140" cy="1520286"/>
            <a:chOff x="2670400" y="2827427"/>
            <a:chExt cx="1747140" cy="1520286"/>
          </a:xfrm>
        </p:grpSpPr>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70400" y="2827427"/>
              <a:ext cx="1747140" cy="1134979"/>
            </a:xfrm>
            <a:prstGeom prst="rect">
              <a:avLst/>
            </a:prstGeom>
          </p:spPr>
        </p:pic>
        <p:sp>
          <p:nvSpPr>
            <p:cNvPr id="24" name="TextBox 23"/>
            <p:cNvSpPr txBox="1"/>
            <p:nvPr/>
          </p:nvSpPr>
          <p:spPr>
            <a:xfrm>
              <a:off x="2971284" y="3978381"/>
              <a:ext cx="1389323" cy="369332"/>
            </a:xfrm>
            <a:prstGeom prst="rect">
              <a:avLst/>
            </a:prstGeom>
            <a:noFill/>
          </p:spPr>
          <p:txBody>
            <a:bodyPr wrap="none" rtlCol="0">
              <a:spAutoFit/>
            </a:bodyPr>
            <a:lstStyle/>
            <a:p>
              <a:r>
                <a:rPr lang="en-US" dirty="0"/>
                <a:t>Construction</a:t>
              </a:r>
            </a:p>
          </p:txBody>
        </p:sp>
      </p:grpSp>
      <p:grpSp>
        <p:nvGrpSpPr>
          <p:cNvPr id="36" name="Group 35"/>
          <p:cNvGrpSpPr/>
          <p:nvPr/>
        </p:nvGrpSpPr>
        <p:grpSpPr>
          <a:xfrm>
            <a:off x="6271647" y="2786989"/>
            <a:ext cx="2012767" cy="1559613"/>
            <a:chOff x="4747645" y="2840460"/>
            <a:chExt cx="2012767" cy="1559613"/>
          </a:xfrm>
        </p:grpSpPr>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47645" y="2840460"/>
              <a:ext cx="2012767" cy="1321475"/>
            </a:xfrm>
            <a:prstGeom prst="rect">
              <a:avLst/>
            </a:prstGeom>
          </p:spPr>
        </p:pic>
        <p:sp>
          <p:nvSpPr>
            <p:cNvPr id="25" name="TextBox 24"/>
            <p:cNvSpPr txBox="1"/>
            <p:nvPr/>
          </p:nvSpPr>
          <p:spPr>
            <a:xfrm>
              <a:off x="5566918" y="4030741"/>
              <a:ext cx="479618" cy="369332"/>
            </a:xfrm>
            <a:prstGeom prst="rect">
              <a:avLst/>
            </a:prstGeom>
            <a:noFill/>
          </p:spPr>
          <p:txBody>
            <a:bodyPr wrap="none" rtlCol="0">
              <a:spAutoFit/>
            </a:bodyPr>
            <a:lstStyle/>
            <a:p>
              <a:r>
                <a:rPr lang="en-US" dirty="0"/>
                <a:t>ICT</a:t>
              </a:r>
            </a:p>
          </p:txBody>
        </p:sp>
      </p:grpSp>
      <p:grpSp>
        <p:nvGrpSpPr>
          <p:cNvPr id="35" name="Group 34"/>
          <p:cNvGrpSpPr/>
          <p:nvPr/>
        </p:nvGrpSpPr>
        <p:grpSpPr>
          <a:xfrm>
            <a:off x="8595119" y="2786988"/>
            <a:ext cx="1866900" cy="1627266"/>
            <a:chOff x="7071119" y="2840460"/>
            <a:chExt cx="1866900" cy="1627267"/>
          </a:xfrm>
        </p:grpSpPr>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71119" y="2840460"/>
              <a:ext cx="1866900" cy="1287517"/>
            </a:xfrm>
            <a:prstGeom prst="rect">
              <a:avLst/>
            </a:prstGeom>
          </p:spPr>
        </p:pic>
        <p:sp>
          <p:nvSpPr>
            <p:cNvPr id="26" name="TextBox 25"/>
            <p:cNvSpPr txBox="1"/>
            <p:nvPr/>
          </p:nvSpPr>
          <p:spPr>
            <a:xfrm>
              <a:off x="7510687" y="4098395"/>
              <a:ext cx="1067830" cy="369332"/>
            </a:xfrm>
            <a:prstGeom prst="rect">
              <a:avLst/>
            </a:prstGeom>
            <a:noFill/>
          </p:spPr>
          <p:txBody>
            <a:bodyPr wrap="square" rtlCol="0">
              <a:spAutoFit/>
            </a:bodyPr>
            <a:lstStyle/>
            <a:p>
              <a:r>
                <a:rPr lang="en-US" dirty="0"/>
                <a:t>Retail</a:t>
              </a:r>
            </a:p>
          </p:txBody>
        </p:sp>
      </p:grpSp>
      <p:grpSp>
        <p:nvGrpSpPr>
          <p:cNvPr id="34" name="Group 33"/>
          <p:cNvGrpSpPr/>
          <p:nvPr/>
        </p:nvGrpSpPr>
        <p:grpSpPr>
          <a:xfrm>
            <a:off x="1874093" y="4534568"/>
            <a:ext cx="2028099" cy="1571821"/>
            <a:chOff x="309988" y="4467727"/>
            <a:chExt cx="2028099" cy="1571822"/>
          </a:xfrm>
        </p:grpSpPr>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9988" y="4467727"/>
              <a:ext cx="2028099" cy="1334175"/>
            </a:xfrm>
            <a:prstGeom prst="rect">
              <a:avLst/>
            </a:prstGeom>
          </p:spPr>
        </p:pic>
        <p:sp>
          <p:nvSpPr>
            <p:cNvPr id="27" name="TextBox 26"/>
            <p:cNvSpPr txBox="1"/>
            <p:nvPr/>
          </p:nvSpPr>
          <p:spPr>
            <a:xfrm>
              <a:off x="870759" y="5670217"/>
              <a:ext cx="909286" cy="369332"/>
            </a:xfrm>
            <a:prstGeom prst="rect">
              <a:avLst/>
            </a:prstGeom>
            <a:noFill/>
          </p:spPr>
          <p:txBody>
            <a:bodyPr wrap="none" rtlCol="0">
              <a:spAutoFit/>
            </a:bodyPr>
            <a:lstStyle/>
            <a:p>
              <a:r>
                <a:rPr lang="en-US" dirty="0"/>
                <a:t>Finance</a:t>
              </a:r>
            </a:p>
          </p:txBody>
        </p:sp>
      </p:grpSp>
      <p:grpSp>
        <p:nvGrpSpPr>
          <p:cNvPr id="33" name="Group 32"/>
          <p:cNvGrpSpPr/>
          <p:nvPr/>
        </p:nvGrpSpPr>
        <p:grpSpPr>
          <a:xfrm>
            <a:off x="4114800" y="4597309"/>
            <a:ext cx="1879600" cy="1522456"/>
            <a:chOff x="2590800" y="4557205"/>
            <a:chExt cx="1879600" cy="1522457"/>
          </a:xfrm>
        </p:grpSpPr>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90800" y="4557205"/>
              <a:ext cx="1879600" cy="1244697"/>
            </a:xfrm>
            <a:prstGeom prst="rect">
              <a:avLst/>
            </a:prstGeom>
          </p:spPr>
        </p:pic>
        <p:sp>
          <p:nvSpPr>
            <p:cNvPr id="28" name="TextBox 27"/>
            <p:cNvSpPr txBox="1"/>
            <p:nvPr/>
          </p:nvSpPr>
          <p:spPr>
            <a:xfrm>
              <a:off x="3124200" y="5710330"/>
              <a:ext cx="1208985" cy="369332"/>
            </a:xfrm>
            <a:prstGeom prst="rect">
              <a:avLst/>
            </a:prstGeom>
            <a:noFill/>
          </p:spPr>
          <p:txBody>
            <a:bodyPr wrap="none" rtlCol="0">
              <a:spAutoFit/>
            </a:bodyPr>
            <a:lstStyle/>
            <a:p>
              <a:r>
                <a:rPr lang="en-US" dirty="0"/>
                <a:t>Healthcare</a:t>
              </a:r>
            </a:p>
          </p:txBody>
        </p:sp>
      </p:grpSp>
      <p:grpSp>
        <p:nvGrpSpPr>
          <p:cNvPr id="32" name="Group 31"/>
          <p:cNvGrpSpPr/>
          <p:nvPr/>
        </p:nvGrpSpPr>
        <p:grpSpPr>
          <a:xfrm>
            <a:off x="6289792" y="4624045"/>
            <a:ext cx="1994620" cy="1522456"/>
            <a:chOff x="4765792" y="4557205"/>
            <a:chExt cx="1994620" cy="1522457"/>
          </a:xfrm>
        </p:grpSpPr>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65792" y="4557205"/>
              <a:ext cx="1994620" cy="1270675"/>
            </a:xfrm>
            <a:prstGeom prst="rect">
              <a:avLst/>
            </a:prstGeom>
          </p:spPr>
        </p:pic>
        <p:sp>
          <p:nvSpPr>
            <p:cNvPr id="29" name="TextBox 28"/>
            <p:cNvSpPr txBox="1"/>
            <p:nvPr/>
          </p:nvSpPr>
          <p:spPr>
            <a:xfrm>
              <a:off x="5228390" y="5710330"/>
              <a:ext cx="1119718" cy="369332"/>
            </a:xfrm>
            <a:prstGeom prst="rect">
              <a:avLst/>
            </a:prstGeom>
            <a:noFill/>
          </p:spPr>
          <p:txBody>
            <a:bodyPr wrap="none" rtlCol="0">
              <a:spAutoFit/>
            </a:bodyPr>
            <a:lstStyle/>
            <a:p>
              <a:r>
                <a:rPr lang="en-US" dirty="0"/>
                <a:t>Education</a:t>
              </a:r>
            </a:p>
          </p:txBody>
        </p:sp>
      </p:grpSp>
      <p:grpSp>
        <p:nvGrpSpPr>
          <p:cNvPr id="31" name="Group 30"/>
          <p:cNvGrpSpPr/>
          <p:nvPr/>
        </p:nvGrpSpPr>
        <p:grpSpPr>
          <a:xfrm>
            <a:off x="8392587" y="4531899"/>
            <a:ext cx="2069432" cy="1646690"/>
            <a:chOff x="6868587" y="4585372"/>
            <a:chExt cx="2069432" cy="1646690"/>
          </a:xfrm>
        </p:grpSpPr>
        <p:pic>
          <p:nvPicPr>
            <p:cNvPr id="18" name="Picture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868587" y="4585372"/>
              <a:ext cx="2069432" cy="1331191"/>
            </a:xfrm>
            <a:prstGeom prst="rect">
              <a:avLst/>
            </a:prstGeom>
          </p:spPr>
        </p:pic>
        <p:sp>
          <p:nvSpPr>
            <p:cNvPr id="30" name="TextBox 29"/>
            <p:cNvSpPr txBox="1"/>
            <p:nvPr/>
          </p:nvSpPr>
          <p:spPr>
            <a:xfrm>
              <a:off x="7325115" y="5862730"/>
              <a:ext cx="1370725" cy="369332"/>
            </a:xfrm>
            <a:prstGeom prst="rect">
              <a:avLst/>
            </a:prstGeom>
            <a:noFill/>
          </p:spPr>
          <p:txBody>
            <a:bodyPr wrap="none" rtlCol="0">
              <a:spAutoFit/>
            </a:bodyPr>
            <a:lstStyle/>
            <a:p>
              <a:r>
                <a:rPr lang="en-US" dirty="0"/>
                <a:t>Government</a:t>
              </a:r>
            </a:p>
          </p:txBody>
        </p:sp>
      </p:grpSp>
    </p:spTree>
    <p:extLst>
      <p:ext uri="{BB962C8B-B14F-4D97-AF65-F5344CB8AC3E}">
        <p14:creationId xmlns:p14="http://schemas.microsoft.com/office/powerpoint/2010/main" val="1826867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C399-55E4-2B45-A63D-8FC86603FDB2}"/>
              </a:ext>
            </a:extLst>
          </p:cNvPr>
          <p:cNvSpPr>
            <a:spLocks noGrp="1"/>
          </p:cNvSpPr>
          <p:nvPr>
            <p:ph type="title"/>
          </p:nvPr>
        </p:nvSpPr>
        <p:spPr>
          <a:xfrm>
            <a:off x="1981200" y="-153054"/>
            <a:ext cx="8229600" cy="1143000"/>
          </a:xfrm>
        </p:spPr>
        <p:txBody>
          <a:bodyPr/>
          <a:lstStyle/>
          <a:p>
            <a:r>
              <a:rPr lang="en-US" dirty="0"/>
              <a:t>Trust: Two Communities</a:t>
            </a:r>
          </a:p>
        </p:txBody>
      </p:sp>
      <p:sp>
        <p:nvSpPr>
          <p:cNvPr id="4" name="Date Placeholder 3">
            <a:extLst>
              <a:ext uri="{FF2B5EF4-FFF2-40B4-BE49-F238E27FC236}">
                <a16:creationId xmlns:a16="http://schemas.microsoft.com/office/drawing/2014/main" id="{5308E3EC-6ED9-0F42-BEA2-E8CFE49DC7D9}"/>
              </a:ext>
            </a:extLst>
          </p:cNvPr>
          <p:cNvSpPr>
            <a:spLocks noGrp="1"/>
          </p:cNvSpPr>
          <p:nvPr>
            <p:ph type="dt" sz="half" idx="10"/>
          </p:nvPr>
        </p:nvSpPr>
        <p:spPr/>
        <p:txBody>
          <a:bodyPr/>
          <a:lstStyle/>
          <a:p>
            <a:fld id="{2167F052-1C7A-B545-A0EE-446457FD1A7C}" type="datetime1">
              <a:rPr lang="en-US" smtClean="0"/>
              <a:t>8/17/18</a:t>
            </a:fld>
            <a:endParaRPr lang="en-US"/>
          </a:p>
        </p:txBody>
      </p:sp>
      <p:sp>
        <p:nvSpPr>
          <p:cNvPr id="5" name="Footer Placeholder 4">
            <a:extLst>
              <a:ext uri="{FF2B5EF4-FFF2-40B4-BE49-F238E27FC236}">
                <a16:creationId xmlns:a16="http://schemas.microsoft.com/office/drawing/2014/main" id="{437A668D-79E7-EA4E-909B-086E97C980D2}"/>
              </a:ext>
            </a:extLst>
          </p:cNvPr>
          <p:cNvSpPr>
            <a:spLocks noGrp="1"/>
          </p:cNvSpPr>
          <p:nvPr>
            <p:ph type="ftr" sz="quarter" idx="11"/>
          </p:nvPr>
        </p:nvSpPr>
        <p:spPr/>
        <p:txBody>
          <a:bodyPr/>
          <a:lstStyle/>
          <a:p>
            <a:r>
              <a:rPr lang="en-US"/>
              <a:t>IBM Code #OpenTechAI</a:t>
            </a:r>
            <a:endParaRPr lang="en-US" dirty="0"/>
          </a:p>
        </p:txBody>
      </p:sp>
      <p:sp>
        <p:nvSpPr>
          <p:cNvPr id="6" name="Slide Number Placeholder 5">
            <a:extLst>
              <a:ext uri="{FF2B5EF4-FFF2-40B4-BE49-F238E27FC236}">
                <a16:creationId xmlns:a16="http://schemas.microsoft.com/office/drawing/2014/main" id="{6CBFB02E-7FC2-ED49-90F2-3D822DB9BB1A}"/>
              </a:ext>
            </a:extLst>
          </p:cNvPr>
          <p:cNvSpPr>
            <a:spLocks noGrp="1"/>
          </p:cNvSpPr>
          <p:nvPr>
            <p:ph type="sldNum" sz="quarter" idx="12"/>
          </p:nvPr>
        </p:nvSpPr>
        <p:spPr/>
        <p:txBody>
          <a:bodyPr/>
          <a:lstStyle/>
          <a:p>
            <a:fld id="{4DD06A12-F679-2B43-A303-6E368BD31C43}" type="slidenum">
              <a:rPr lang="en-US" smtClean="0"/>
              <a:t>17</a:t>
            </a:fld>
            <a:endParaRPr lang="en-US"/>
          </a:p>
        </p:txBody>
      </p:sp>
      <p:sp>
        <p:nvSpPr>
          <p:cNvPr id="9" name="TextBox 8">
            <a:extLst>
              <a:ext uri="{FF2B5EF4-FFF2-40B4-BE49-F238E27FC236}">
                <a16:creationId xmlns:a16="http://schemas.microsoft.com/office/drawing/2014/main" id="{E6094870-3484-1147-8516-94F66CED07E2}"/>
              </a:ext>
            </a:extLst>
          </p:cNvPr>
          <p:cNvSpPr txBox="1"/>
          <p:nvPr/>
        </p:nvSpPr>
        <p:spPr>
          <a:xfrm>
            <a:off x="3814679" y="2284475"/>
            <a:ext cx="1281120" cy="954107"/>
          </a:xfrm>
          <a:prstGeom prst="rect">
            <a:avLst/>
          </a:prstGeom>
          <a:noFill/>
        </p:spPr>
        <p:txBody>
          <a:bodyPr wrap="none" rtlCol="0">
            <a:spAutoFit/>
          </a:bodyPr>
          <a:lstStyle/>
          <a:p>
            <a:r>
              <a:rPr lang="en-US" sz="2800" dirty="0"/>
              <a:t>Service</a:t>
            </a:r>
          </a:p>
          <a:p>
            <a:r>
              <a:rPr lang="en-US" sz="2800" dirty="0"/>
              <a:t>Science</a:t>
            </a:r>
          </a:p>
        </p:txBody>
      </p:sp>
      <p:sp>
        <p:nvSpPr>
          <p:cNvPr id="10" name="TextBox 9">
            <a:extLst>
              <a:ext uri="{FF2B5EF4-FFF2-40B4-BE49-F238E27FC236}">
                <a16:creationId xmlns:a16="http://schemas.microsoft.com/office/drawing/2014/main" id="{C76C27DE-FCD1-5B44-B3D7-AE9005FE5059}"/>
              </a:ext>
            </a:extLst>
          </p:cNvPr>
          <p:cNvSpPr txBox="1"/>
          <p:nvPr/>
        </p:nvSpPr>
        <p:spPr>
          <a:xfrm>
            <a:off x="6966366" y="2345101"/>
            <a:ext cx="1640321" cy="954107"/>
          </a:xfrm>
          <a:prstGeom prst="rect">
            <a:avLst/>
          </a:prstGeom>
          <a:noFill/>
        </p:spPr>
        <p:txBody>
          <a:bodyPr wrap="none" rtlCol="0">
            <a:spAutoFit/>
          </a:bodyPr>
          <a:lstStyle/>
          <a:p>
            <a:pPr algn="ctr"/>
            <a:r>
              <a:rPr lang="en-US" sz="2800" dirty="0" err="1"/>
              <a:t>OpenTech</a:t>
            </a:r>
            <a:endParaRPr lang="en-US" sz="2800" dirty="0"/>
          </a:p>
          <a:p>
            <a:pPr algn="ctr"/>
            <a:r>
              <a:rPr lang="en-US" sz="2800" dirty="0"/>
              <a:t>AI</a:t>
            </a:r>
          </a:p>
        </p:txBody>
      </p:sp>
      <p:sp>
        <p:nvSpPr>
          <p:cNvPr id="11" name="TextBox 10">
            <a:extLst>
              <a:ext uri="{FF2B5EF4-FFF2-40B4-BE49-F238E27FC236}">
                <a16:creationId xmlns:a16="http://schemas.microsoft.com/office/drawing/2014/main" id="{10460EAD-E015-F749-B627-26025DC1F233}"/>
              </a:ext>
            </a:extLst>
          </p:cNvPr>
          <p:cNvSpPr txBox="1"/>
          <p:nvPr/>
        </p:nvSpPr>
        <p:spPr>
          <a:xfrm>
            <a:off x="3683994" y="5243774"/>
            <a:ext cx="1928413" cy="923330"/>
          </a:xfrm>
          <a:prstGeom prst="rect">
            <a:avLst/>
          </a:prstGeom>
          <a:noFill/>
        </p:spPr>
        <p:txBody>
          <a:bodyPr wrap="none" rtlCol="0">
            <a:spAutoFit/>
          </a:bodyPr>
          <a:lstStyle/>
          <a:p>
            <a:pPr algn="ctr"/>
            <a:r>
              <a:rPr lang="en-US" dirty="0"/>
              <a:t>Trust: </a:t>
            </a:r>
          </a:p>
          <a:p>
            <a:pPr algn="ctr"/>
            <a:r>
              <a:rPr lang="en-US" dirty="0"/>
              <a:t>Value Co-Creation,</a:t>
            </a:r>
          </a:p>
          <a:p>
            <a:pPr algn="ctr"/>
            <a:r>
              <a:rPr lang="en-US" dirty="0"/>
              <a:t>Transdisciplinary</a:t>
            </a:r>
          </a:p>
        </p:txBody>
      </p:sp>
      <p:sp>
        <p:nvSpPr>
          <p:cNvPr id="12" name="TextBox 11">
            <a:extLst>
              <a:ext uri="{FF2B5EF4-FFF2-40B4-BE49-F238E27FC236}">
                <a16:creationId xmlns:a16="http://schemas.microsoft.com/office/drawing/2014/main" id="{1E0806A3-B191-4944-AC03-44539161CEE7}"/>
              </a:ext>
            </a:extLst>
          </p:cNvPr>
          <p:cNvSpPr txBox="1"/>
          <p:nvPr/>
        </p:nvSpPr>
        <p:spPr>
          <a:xfrm>
            <a:off x="6147482" y="5243775"/>
            <a:ext cx="2551788" cy="923330"/>
          </a:xfrm>
          <a:prstGeom prst="rect">
            <a:avLst/>
          </a:prstGeom>
          <a:noFill/>
        </p:spPr>
        <p:txBody>
          <a:bodyPr wrap="none" rtlCol="0">
            <a:spAutoFit/>
          </a:bodyPr>
          <a:lstStyle/>
          <a:p>
            <a:pPr algn="ctr"/>
            <a:r>
              <a:rPr lang="en-US" dirty="0"/>
              <a:t>Trust: </a:t>
            </a:r>
          </a:p>
          <a:p>
            <a:pPr algn="ctr"/>
            <a:r>
              <a:rPr lang="en-US" dirty="0"/>
              <a:t>Ethical, Safe, Explainable,</a:t>
            </a:r>
          </a:p>
          <a:p>
            <a:pPr algn="ctr"/>
            <a:r>
              <a:rPr lang="en-US" dirty="0"/>
              <a:t>Open Communities</a:t>
            </a:r>
          </a:p>
        </p:txBody>
      </p:sp>
      <p:pic>
        <p:nvPicPr>
          <p:cNvPr id="13" name="Picture 3" descr="scan0012">
            <a:extLst>
              <a:ext uri="{FF2B5EF4-FFF2-40B4-BE49-F238E27FC236}">
                <a16:creationId xmlns:a16="http://schemas.microsoft.com/office/drawing/2014/main" id="{2C9E65E8-48E3-394E-8F85-5D7813BA7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5444" y="1475012"/>
            <a:ext cx="1214755" cy="16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810AD7E8-7D38-2446-BC25-DD3AE1CBCA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9642" y="3387106"/>
            <a:ext cx="1209164" cy="1974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4">
            <a:extLst>
              <a:ext uri="{FF2B5EF4-FFF2-40B4-BE49-F238E27FC236}">
                <a16:creationId xmlns:a16="http://schemas.microsoft.com/office/drawing/2014/main" id="{D0E66E64-362A-CF4E-AC97-71682F5AD8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5925" y="1698460"/>
            <a:ext cx="1181022" cy="1694767"/>
          </a:xfrm>
          <a:prstGeom prst="rect">
            <a:avLst/>
          </a:prstGeom>
        </p:spPr>
      </p:pic>
      <p:pic>
        <p:nvPicPr>
          <p:cNvPr id="16" name="Picture 15">
            <a:extLst>
              <a:ext uri="{FF2B5EF4-FFF2-40B4-BE49-F238E27FC236}">
                <a16:creationId xmlns:a16="http://schemas.microsoft.com/office/drawing/2014/main" id="{5B7E7818-525C-C149-B12E-A8AE19AB31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8987" y="798459"/>
            <a:ext cx="3960642" cy="809326"/>
          </a:xfrm>
          <a:prstGeom prst="rect">
            <a:avLst/>
          </a:prstGeom>
        </p:spPr>
      </p:pic>
      <p:pic>
        <p:nvPicPr>
          <p:cNvPr id="17" name="Picture 16">
            <a:extLst>
              <a:ext uri="{FF2B5EF4-FFF2-40B4-BE49-F238E27FC236}">
                <a16:creationId xmlns:a16="http://schemas.microsoft.com/office/drawing/2014/main" id="{4AD7A278-8A17-764E-8AC7-E203F01685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11308" y="3736131"/>
            <a:ext cx="2569385" cy="1445782"/>
          </a:xfrm>
          <a:prstGeom prst="rect">
            <a:avLst/>
          </a:prstGeom>
        </p:spPr>
      </p:pic>
      <p:sp>
        <p:nvSpPr>
          <p:cNvPr id="8" name="Oval 7">
            <a:extLst>
              <a:ext uri="{FF2B5EF4-FFF2-40B4-BE49-F238E27FC236}">
                <a16:creationId xmlns:a16="http://schemas.microsoft.com/office/drawing/2014/main" id="{300CD7A9-7874-AA46-B0B3-8181150B7A89}"/>
              </a:ext>
            </a:extLst>
          </p:cNvPr>
          <p:cNvSpPr/>
          <p:nvPr/>
        </p:nvSpPr>
        <p:spPr>
          <a:xfrm>
            <a:off x="5691559" y="1708368"/>
            <a:ext cx="3463636" cy="346363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0407DC6-33BB-9141-905E-5267CDB5D2CA}"/>
              </a:ext>
            </a:extLst>
          </p:cNvPr>
          <p:cNvSpPr/>
          <p:nvPr/>
        </p:nvSpPr>
        <p:spPr>
          <a:xfrm>
            <a:off x="2954220" y="1708368"/>
            <a:ext cx="3463636" cy="346363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2E2C6D-DC79-B540-BA73-700DD0F29AC6}"/>
              </a:ext>
            </a:extLst>
          </p:cNvPr>
          <p:cNvSpPr txBox="1"/>
          <p:nvPr/>
        </p:nvSpPr>
        <p:spPr>
          <a:xfrm>
            <a:off x="9056750" y="1752435"/>
            <a:ext cx="1440331" cy="646331"/>
          </a:xfrm>
          <a:prstGeom prst="rect">
            <a:avLst/>
          </a:prstGeom>
          <a:noFill/>
        </p:spPr>
        <p:txBody>
          <a:bodyPr wrap="none" rtlCol="0">
            <a:spAutoFit/>
          </a:bodyPr>
          <a:lstStyle/>
          <a:p>
            <a:r>
              <a:rPr lang="en-US" dirty="0"/>
              <a:t>Special  Issue</a:t>
            </a:r>
          </a:p>
          <a:p>
            <a:r>
              <a:rPr lang="en-US" dirty="0"/>
              <a:t>AI Magazine?</a:t>
            </a:r>
          </a:p>
        </p:txBody>
      </p:sp>
      <p:sp>
        <p:nvSpPr>
          <p:cNvPr id="19" name="TextBox 18">
            <a:extLst>
              <a:ext uri="{FF2B5EF4-FFF2-40B4-BE49-F238E27FC236}">
                <a16:creationId xmlns:a16="http://schemas.microsoft.com/office/drawing/2014/main" id="{6A6B75B9-31EB-CE4E-9409-D701AD4E96CC}"/>
              </a:ext>
            </a:extLst>
          </p:cNvPr>
          <p:cNvSpPr txBox="1"/>
          <p:nvPr/>
        </p:nvSpPr>
        <p:spPr>
          <a:xfrm>
            <a:off x="9023280" y="4209617"/>
            <a:ext cx="1473801" cy="646331"/>
          </a:xfrm>
          <a:prstGeom prst="rect">
            <a:avLst/>
          </a:prstGeom>
          <a:noFill/>
        </p:spPr>
        <p:txBody>
          <a:bodyPr wrap="none" rtlCol="0">
            <a:spAutoFit/>
          </a:bodyPr>
          <a:lstStyle/>
          <a:p>
            <a:r>
              <a:rPr lang="en-US" dirty="0"/>
              <a:t>Handbook of</a:t>
            </a:r>
          </a:p>
          <a:p>
            <a:r>
              <a:rPr lang="en-US" dirty="0" err="1"/>
              <a:t>OpenTech</a:t>
            </a:r>
            <a:r>
              <a:rPr lang="en-US" dirty="0"/>
              <a:t> AI?</a:t>
            </a:r>
          </a:p>
        </p:txBody>
      </p:sp>
    </p:spTree>
    <p:extLst>
      <p:ext uri="{BB962C8B-B14F-4D97-AF65-F5344CB8AC3E}">
        <p14:creationId xmlns:p14="http://schemas.microsoft.com/office/powerpoint/2010/main" val="174374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7BA3-C54D-B242-A845-86F7D56BFFFE}"/>
              </a:ext>
            </a:extLst>
          </p:cNvPr>
          <p:cNvSpPr>
            <a:spLocks noGrp="1"/>
          </p:cNvSpPr>
          <p:nvPr>
            <p:ph type="title"/>
          </p:nvPr>
        </p:nvSpPr>
        <p:spPr>
          <a:xfrm>
            <a:off x="1981200" y="364405"/>
            <a:ext cx="3671455" cy="1143000"/>
          </a:xfrm>
        </p:spPr>
        <p:txBody>
          <a:bodyPr>
            <a:normAutofit fontScale="90000"/>
          </a:bodyPr>
          <a:lstStyle/>
          <a:p>
            <a:r>
              <a:rPr lang="en-US" dirty="0"/>
              <a:t>Resilience: </a:t>
            </a:r>
            <a:br>
              <a:rPr lang="en-US" dirty="0"/>
            </a:br>
            <a:r>
              <a:rPr lang="en-US" sz="2200" dirty="0"/>
              <a:t>Rapidly Rebuilding From Scratch</a:t>
            </a:r>
          </a:p>
        </p:txBody>
      </p:sp>
      <p:sp>
        <p:nvSpPr>
          <p:cNvPr id="3" name="Content Placeholder 2">
            <a:extLst>
              <a:ext uri="{FF2B5EF4-FFF2-40B4-BE49-F238E27FC236}">
                <a16:creationId xmlns:a16="http://schemas.microsoft.com/office/drawing/2014/main" id="{F6A18AB8-D0E5-CE4F-ADF5-6CB77DCF5853}"/>
              </a:ext>
            </a:extLst>
          </p:cNvPr>
          <p:cNvSpPr>
            <a:spLocks noGrp="1"/>
          </p:cNvSpPr>
          <p:nvPr>
            <p:ph idx="1"/>
          </p:nvPr>
        </p:nvSpPr>
        <p:spPr>
          <a:xfrm>
            <a:off x="1981201" y="5126183"/>
            <a:ext cx="3671455" cy="999981"/>
          </a:xfrm>
        </p:spPr>
        <p:txBody>
          <a:bodyPr>
            <a:normAutofit/>
          </a:bodyPr>
          <a:lstStyle/>
          <a:p>
            <a:r>
              <a:rPr lang="en-US" sz="1400" dirty="0" err="1"/>
              <a:t>Dartnell</a:t>
            </a:r>
            <a:r>
              <a:rPr lang="en-US" sz="1400" dirty="0"/>
              <a:t> L (2012) </a:t>
            </a:r>
            <a:r>
              <a:rPr lang="en-US" sz="1400" dirty="0">
                <a:hlinkClick r:id="rId3"/>
              </a:rPr>
              <a:t>The Knowledge: How to Rebuild Civilization in the Aftermath of a Cataclysm. </a:t>
            </a:r>
            <a:r>
              <a:rPr lang="en-US" sz="1400" dirty="0"/>
              <a:t>Westminster London: Penguin Books.</a:t>
            </a:r>
          </a:p>
        </p:txBody>
      </p:sp>
      <p:sp>
        <p:nvSpPr>
          <p:cNvPr id="4" name="Date Placeholder 3">
            <a:extLst>
              <a:ext uri="{FF2B5EF4-FFF2-40B4-BE49-F238E27FC236}">
                <a16:creationId xmlns:a16="http://schemas.microsoft.com/office/drawing/2014/main" id="{A6A97625-754F-384C-8C20-899D8B9FAB11}"/>
              </a:ext>
            </a:extLst>
          </p:cNvPr>
          <p:cNvSpPr>
            <a:spLocks noGrp="1"/>
          </p:cNvSpPr>
          <p:nvPr>
            <p:ph type="dt" sz="half" idx="10"/>
          </p:nvPr>
        </p:nvSpPr>
        <p:spPr/>
        <p:txBody>
          <a:bodyPr/>
          <a:lstStyle/>
          <a:p>
            <a:fld id="{EE602511-7FE3-DA41-B930-E5C99776924F}" type="datetime1">
              <a:rPr lang="en-US" smtClean="0"/>
              <a:t>8/17/18</a:t>
            </a:fld>
            <a:endParaRPr lang="en-US"/>
          </a:p>
        </p:txBody>
      </p:sp>
      <p:sp>
        <p:nvSpPr>
          <p:cNvPr id="5" name="Footer Placeholder 4">
            <a:extLst>
              <a:ext uri="{FF2B5EF4-FFF2-40B4-BE49-F238E27FC236}">
                <a16:creationId xmlns:a16="http://schemas.microsoft.com/office/drawing/2014/main" id="{D1A9B216-4AD3-2749-9720-E5D063D9F31B}"/>
              </a:ext>
            </a:extLst>
          </p:cNvPr>
          <p:cNvSpPr>
            <a:spLocks noGrp="1"/>
          </p:cNvSpPr>
          <p:nvPr>
            <p:ph type="ftr" sz="quarter" idx="11"/>
          </p:nvPr>
        </p:nvSpPr>
        <p:spPr/>
        <p:txBody>
          <a:bodyPr/>
          <a:lstStyle/>
          <a:p>
            <a:r>
              <a:rPr lang="en-US"/>
              <a:t>IBM Code #OpenTechAI</a:t>
            </a:r>
            <a:endParaRPr lang="en-US" dirty="0"/>
          </a:p>
        </p:txBody>
      </p:sp>
      <p:sp>
        <p:nvSpPr>
          <p:cNvPr id="6" name="Slide Number Placeholder 5">
            <a:extLst>
              <a:ext uri="{FF2B5EF4-FFF2-40B4-BE49-F238E27FC236}">
                <a16:creationId xmlns:a16="http://schemas.microsoft.com/office/drawing/2014/main" id="{A864808A-3D48-434A-9567-5378C86B790E}"/>
              </a:ext>
            </a:extLst>
          </p:cNvPr>
          <p:cNvSpPr>
            <a:spLocks noGrp="1"/>
          </p:cNvSpPr>
          <p:nvPr>
            <p:ph type="sldNum" sz="quarter" idx="12"/>
          </p:nvPr>
        </p:nvSpPr>
        <p:spPr/>
        <p:txBody>
          <a:bodyPr/>
          <a:lstStyle/>
          <a:p>
            <a:fld id="{4DD06A12-F679-2B43-A303-6E368BD31C43}" type="slidenum">
              <a:rPr lang="en-US" smtClean="0"/>
              <a:t>18</a:t>
            </a:fld>
            <a:endParaRPr lang="en-US"/>
          </a:p>
        </p:txBody>
      </p:sp>
      <p:pic>
        <p:nvPicPr>
          <p:cNvPr id="7" name="Picture 6">
            <a:extLst>
              <a:ext uri="{FF2B5EF4-FFF2-40B4-BE49-F238E27FC236}">
                <a16:creationId xmlns:a16="http://schemas.microsoft.com/office/drawing/2014/main" id="{EBE0C963-1DE6-0246-85FF-00950AD03A89}"/>
              </a:ext>
            </a:extLst>
          </p:cNvPr>
          <p:cNvPicPr>
            <a:picLocks noChangeAspect="1"/>
          </p:cNvPicPr>
          <p:nvPr/>
        </p:nvPicPr>
        <p:blipFill>
          <a:blip r:embed="rId4"/>
          <a:stretch>
            <a:fillRect/>
          </a:stretch>
        </p:blipFill>
        <p:spPr>
          <a:xfrm>
            <a:off x="6419456" y="308409"/>
            <a:ext cx="3791345" cy="5817754"/>
          </a:xfrm>
          <a:prstGeom prst="rect">
            <a:avLst/>
          </a:prstGeom>
        </p:spPr>
      </p:pic>
      <p:pic>
        <p:nvPicPr>
          <p:cNvPr id="8" name="Picture 7">
            <a:extLst>
              <a:ext uri="{FF2B5EF4-FFF2-40B4-BE49-F238E27FC236}">
                <a16:creationId xmlns:a16="http://schemas.microsoft.com/office/drawing/2014/main" id="{92D1FB00-D329-F44D-8DE9-766E610D4C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2131" y="1606335"/>
            <a:ext cx="4731199" cy="3289661"/>
          </a:xfrm>
          <a:prstGeom prst="rect">
            <a:avLst/>
          </a:prstGeom>
        </p:spPr>
      </p:pic>
    </p:spTree>
    <p:extLst>
      <p:ext uri="{BB962C8B-B14F-4D97-AF65-F5344CB8AC3E}">
        <p14:creationId xmlns:p14="http://schemas.microsoft.com/office/powerpoint/2010/main" val="2654217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Date Placeholder 3"/>
          <p:cNvSpPr>
            <a:spLocks noGrp="1"/>
          </p:cNvSpPr>
          <p:nvPr>
            <p:ph type="dt" sz="quarter" idx="10"/>
          </p:nvPr>
        </p:nvSpPr>
        <p:spPr bwMode="auto">
          <a:solidFill>
            <a:schemeClr val="bg1"/>
          </a:solidFill>
          <a:extLst>
            <a:ext uri="{91240B29-F687-4f45-9708-019B960494DF}">
              <a14:hiddenLine xmlns:a14="http://schemas.microsoft.com/office/drawing/2010/main" xmlns="" w="25400">
                <a:solidFill>
                  <a:srgbClr val="000000"/>
                </a:solidFill>
                <a:miter lim="800000"/>
                <a:headEnd/>
                <a:tailEnd/>
              </a14:hiddenLine>
            </a:ext>
          </a:extLst>
        </p:spPr>
        <p:txBody>
          <a:bodyPr wrap="square" numCol="1" anchorCtr="0" compatLnSpc="1">
            <a:prstTxWarp prst="textNoShape">
              <a:avLst/>
            </a:prstTxWarp>
          </a:bodyPr>
          <a:lstStyle>
            <a:lvl1pPr eaLnBrk="0" hangingPunct="0">
              <a:defRPr sz="1800">
                <a:solidFill>
                  <a:schemeClr val="tx1"/>
                </a:solidFill>
                <a:latin typeface="Arial" charset="0"/>
                <a:ea typeface="ＭＳ Ｐゴシック" charset="0"/>
                <a:cs typeface="ＭＳ Ｐゴシック" charset="0"/>
              </a:defRPr>
            </a:lvl1pPr>
            <a:lvl2pPr marL="557213" indent="-214313" eaLnBrk="0" hangingPunct="0">
              <a:defRPr sz="1800">
                <a:solidFill>
                  <a:schemeClr val="tx1"/>
                </a:solidFill>
                <a:latin typeface="Arial" charset="0"/>
                <a:ea typeface="ＭＳ Ｐゴシック" charset="0"/>
              </a:defRPr>
            </a:lvl2pPr>
            <a:lvl3pPr marL="857250" indent="-171450" eaLnBrk="0" hangingPunct="0">
              <a:defRPr sz="1800">
                <a:solidFill>
                  <a:schemeClr val="tx1"/>
                </a:solidFill>
                <a:latin typeface="Arial" charset="0"/>
                <a:ea typeface="ＭＳ Ｐゴシック" charset="0"/>
              </a:defRPr>
            </a:lvl3pPr>
            <a:lvl4pPr marL="1200150" indent="-171450" eaLnBrk="0" hangingPunct="0">
              <a:defRPr sz="1800">
                <a:solidFill>
                  <a:schemeClr val="tx1"/>
                </a:solidFill>
                <a:latin typeface="Arial" charset="0"/>
                <a:ea typeface="ＭＳ Ｐゴシック" charset="0"/>
              </a:defRPr>
            </a:lvl4pPr>
            <a:lvl5pPr marL="1543050" indent="-171450" eaLnBrk="0" hangingPunct="0">
              <a:defRPr sz="1800">
                <a:solidFill>
                  <a:schemeClr val="tx1"/>
                </a:solidFill>
                <a:latin typeface="Arial" charset="0"/>
                <a:ea typeface="ＭＳ Ｐゴシック" charset="0"/>
              </a:defRPr>
            </a:lvl5pPr>
            <a:lvl6pPr marL="1885950" indent="-171450" eaLnBrk="0" fontAlgn="base" hangingPunct="0">
              <a:spcBef>
                <a:spcPct val="0"/>
              </a:spcBef>
              <a:spcAft>
                <a:spcPct val="0"/>
              </a:spcAft>
              <a:defRPr sz="1800">
                <a:solidFill>
                  <a:schemeClr val="tx1"/>
                </a:solidFill>
                <a:latin typeface="Arial" charset="0"/>
                <a:ea typeface="ＭＳ Ｐゴシック" charset="0"/>
              </a:defRPr>
            </a:lvl6pPr>
            <a:lvl7pPr marL="2228850" indent="-171450" eaLnBrk="0" fontAlgn="base" hangingPunct="0">
              <a:spcBef>
                <a:spcPct val="0"/>
              </a:spcBef>
              <a:spcAft>
                <a:spcPct val="0"/>
              </a:spcAft>
              <a:defRPr sz="1800">
                <a:solidFill>
                  <a:schemeClr val="tx1"/>
                </a:solidFill>
                <a:latin typeface="Arial" charset="0"/>
                <a:ea typeface="ＭＳ Ｐゴシック" charset="0"/>
              </a:defRPr>
            </a:lvl7pPr>
            <a:lvl8pPr marL="2571750" indent="-171450" eaLnBrk="0" fontAlgn="base" hangingPunct="0">
              <a:spcBef>
                <a:spcPct val="0"/>
              </a:spcBef>
              <a:spcAft>
                <a:spcPct val="0"/>
              </a:spcAft>
              <a:defRPr sz="1800">
                <a:solidFill>
                  <a:schemeClr val="tx1"/>
                </a:solidFill>
                <a:latin typeface="Arial" charset="0"/>
                <a:ea typeface="ＭＳ Ｐゴシック" charset="0"/>
              </a:defRPr>
            </a:lvl8pPr>
            <a:lvl9pPr marL="2914650" indent="-171450" eaLnBrk="0" fontAlgn="base" hangingPunct="0">
              <a:spcBef>
                <a:spcPct val="0"/>
              </a:spcBef>
              <a:spcAft>
                <a:spcPct val="0"/>
              </a:spcAft>
              <a:defRPr sz="1800">
                <a:solidFill>
                  <a:schemeClr val="tx1"/>
                </a:solidFill>
                <a:latin typeface="Arial" charset="0"/>
                <a:ea typeface="ＭＳ Ｐゴシック" charset="0"/>
              </a:defRPr>
            </a:lvl9pPr>
          </a:lstStyle>
          <a:p>
            <a:pPr eaLnBrk="1" hangingPunct="1"/>
            <a:fld id="{5F3BD9D3-678C-BA4C-8E72-A04C71DACAEC}" type="datetime1">
              <a:rPr lang="en-US" sz="900" smtClean="0">
                <a:solidFill>
                  <a:srgbClr val="000000"/>
                </a:solidFill>
                <a:latin typeface="Calibri" charset="0"/>
              </a:rPr>
              <a:t>8/17/18</a:t>
            </a:fld>
            <a:endParaRPr lang="en-US" sz="900">
              <a:solidFill>
                <a:srgbClr val="000000"/>
              </a:solidFill>
              <a:latin typeface="Calibri" charset="0"/>
            </a:endParaRPr>
          </a:p>
        </p:txBody>
      </p:sp>
      <p:sp>
        <p:nvSpPr>
          <p:cNvPr id="257026"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numCol="1" anchorCtr="0" compatLnSpc="1">
            <a:prstTxWarp prst="textNoShape">
              <a:avLst/>
            </a:prstTxWarp>
          </a:bodyPr>
          <a:lstStyle>
            <a:lvl1pPr eaLnBrk="0" hangingPunct="0">
              <a:defRPr sz="1800">
                <a:solidFill>
                  <a:schemeClr val="tx1"/>
                </a:solidFill>
                <a:latin typeface="Arial" charset="0"/>
                <a:ea typeface="ＭＳ Ｐゴシック" charset="0"/>
                <a:cs typeface="ＭＳ Ｐゴシック" charset="0"/>
              </a:defRPr>
            </a:lvl1pPr>
            <a:lvl2pPr marL="557213" indent="-214313" eaLnBrk="0" hangingPunct="0">
              <a:defRPr sz="1800">
                <a:solidFill>
                  <a:schemeClr val="tx1"/>
                </a:solidFill>
                <a:latin typeface="Arial" charset="0"/>
                <a:ea typeface="ＭＳ Ｐゴシック" charset="0"/>
              </a:defRPr>
            </a:lvl2pPr>
            <a:lvl3pPr marL="857250" indent="-171450" eaLnBrk="0" hangingPunct="0">
              <a:defRPr sz="1800">
                <a:solidFill>
                  <a:schemeClr val="tx1"/>
                </a:solidFill>
                <a:latin typeface="Arial" charset="0"/>
                <a:ea typeface="ＭＳ Ｐゴシック" charset="0"/>
              </a:defRPr>
            </a:lvl3pPr>
            <a:lvl4pPr marL="1200150" indent="-171450" eaLnBrk="0" hangingPunct="0">
              <a:defRPr sz="1800">
                <a:solidFill>
                  <a:schemeClr val="tx1"/>
                </a:solidFill>
                <a:latin typeface="Arial" charset="0"/>
                <a:ea typeface="ＭＳ Ｐゴシック" charset="0"/>
              </a:defRPr>
            </a:lvl4pPr>
            <a:lvl5pPr marL="1543050" indent="-171450" eaLnBrk="0" hangingPunct="0">
              <a:defRPr sz="1800">
                <a:solidFill>
                  <a:schemeClr val="tx1"/>
                </a:solidFill>
                <a:latin typeface="Arial" charset="0"/>
                <a:ea typeface="ＭＳ Ｐゴシック" charset="0"/>
              </a:defRPr>
            </a:lvl5pPr>
            <a:lvl6pPr marL="1885950" indent="-171450" eaLnBrk="0" fontAlgn="base" hangingPunct="0">
              <a:spcBef>
                <a:spcPct val="0"/>
              </a:spcBef>
              <a:spcAft>
                <a:spcPct val="0"/>
              </a:spcAft>
              <a:defRPr sz="1800">
                <a:solidFill>
                  <a:schemeClr val="tx1"/>
                </a:solidFill>
                <a:latin typeface="Arial" charset="0"/>
                <a:ea typeface="ＭＳ Ｐゴシック" charset="0"/>
              </a:defRPr>
            </a:lvl6pPr>
            <a:lvl7pPr marL="2228850" indent="-171450" eaLnBrk="0" fontAlgn="base" hangingPunct="0">
              <a:spcBef>
                <a:spcPct val="0"/>
              </a:spcBef>
              <a:spcAft>
                <a:spcPct val="0"/>
              </a:spcAft>
              <a:defRPr sz="1800">
                <a:solidFill>
                  <a:schemeClr val="tx1"/>
                </a:solidFill>
                <a:latin typeface="Arial" charset="0"/>
                <a:ea typeface="ＭＳ Ｐゴシック" charset="0"/>
              </a:defRPr>
            </a:lvl7pPr>
            <a:lvl8pPr marL="2571750" indent="-171450" eaLnBrk="0" fontAlgn="base" hangingPunct="0">
              <a:spcBef>
                <a:spcPct val="0"/>
              </a:spcBef>
              <a:spcAft>
                <a:spcPct val="0"/>
              </a:spcAft>
              <a:defRPr sz="1800">
                <a:solidFill>
                  <a:schemeClr val="tx1"/>
                </a:solidFill>
                <a:latin typeface="Arial" charset="0"/>
                <a:ea typeface="ＭＳ Ｐゴシック" charset="0"/>
              </a:defRPr>
            </a:lvl8pPr>
            <a:lvl9pPr marL="2914650" indent="-171450" eaLnBrk="0" fontAlgn="base" hangingPunct="0">
              <a:spcBef>
                <a:spcPct val="0"/>
              </a:spcBef>
              <a:spcAft>
                <a:spcPct val="0"/>
              </a:spcAft>
              <a:defRPr sz="1800">
                <a:solidFill>
                  <a:schemeClr val="tx1"/>
                </a:solidFill>
                <a:latin typeface="Arial" charset="0"/>
                <a:ea typeface="ＭＳ Ｐゴシック" charset="0"/>
              </a:defRPr>
            </a:lvl9pPr>
          </a:lstStyle>
          <a:p>
            <a:pPr eaLnBrk="1" hangingPunct="1"/>
            <a:r>
              <a:rPr lang="en-US" sz="900">
                <a:solidFill>
                  <a:srgbClr val="000000"/>
                </a:solidFill>
                <a:latin typeface="Calibri" charset="0"/>
              </a:rPr>
              <a:t>IBM Code #OpenTechAI</a:t>
            </a:r>
          </a:p>
        </p:txBody>
      </p:sp>
      <p:sp>
        <p:nvSpPr>
          <p:cNvPr id="257027" name="Slide Number Placeholder 5"/>
          <p:cNvSpPr>
            <a:spLocks noGrp="1"/>
          </p:cNvSpPr>
          <p:nvPr>
            <p:ph type="sldNum" sz="quarter" idx="12"/>
          </p:nvPr>
        </p:nvSpPr>
        <p:spPr bwMode="auto">
          <a:solidFill>
            <a:schemeClr val="bg1"/>
          </a:solidFill>
          <a:extLst>
            <a:ext uri="{91240B29-F687-4f45-9708-019B960494DF}">
              <a14:hiddenLine xmlns:a14="http://schemas.microsoft.com/office/drawing/2010/main" xmlns="" w="25400">
                <a:solidFill>
                  <a:srgbClr val="000000"/>
                </a:solidFill>
                <a:miter lim="800000"/>
                <a:headEnd/>
                <a:tailEnd/>
              </a14:hiddenLine>
            </a:ext>
          </a:extLst>
        </p:spPr>
        <p:txBody>
          <a:bodyPr wrap="square" numCol="1" anchorCtr="0" compatLnSpc="1">
            <a:prstTxWarp prst="textNoShape">
              <a:avLst/>
            </a:prstTxWarp>
          </a:bodyPr>
          <a:lstStyle>
            <a:lvl1pPr eaLnBrk="0" hangingPunct="0">
              <a:defRPr sz="1800">
                <a:solidFill>
                  <a:schemeClr val="tx1"/>
                </a:solidFill>
                <a:latin typeface="Arial" charset="0"/>
                <a:ea typeface="ＭＳ Ｐゴシック" charset="0"/>
                <a:cs typeface="ＭＳ Ｐゴシック" charset="0"/>
              </a:defRPr>
            </a:lvl1pPr>
            <a:lvl2pPr marL="557213" indent="-214313" eaLnBrk="0" hangingPunct="0">
              <a:defRPr sz="1800">
                <a:solidFill>
                  <a:schemeClr val="tx1"/>
                </a:solidFill>
                <a:latin typeface="Arial" charset="0"/>
                <a:ea typeface="ＭＳ Ｐゴシック" charset="0"/>
              </a:defRPr>
            </a:lvl2pPr>
            <a:lvl3pPr marL="857250" indent="-171450" eaLnBrk="0" hangingPunct="0">
              <a:defRPr sz="1800">
                <a:solidFill>
                  <a:schemeClr val="tx1"/>
                </a:solidFill>
                <a:latin typeface="Arial" charset="0"/>
                <a:ea typeface="ＭＳ Ｐゴシック" charset="0"/>
              </a:defRPr>
            </a:lvl3pPr>
            <a:lvl4pPr marL="1200150" indent="-171450" eaLnBrk="0" hangingPunct="0">
              <a:defRPr sz="1800">
                <a:solidFill>
                  <a:schemeClr val="tx1"/>
                </a:solidFill>
                <a:latin typeface="Arial" charset="0"/>
                <a:ea typeface="ＭＳ Ｐゴシック" charset="0"/>
              </a:defRPr>
            </a:lvl4pPr>
            <a:lvl5pPr marL="1543050" indent="-171450" eaLnBrk="0" hangingPunct="0">
              <a:defRPr sz="1800">
                <a:solidFill>
                  <a:schemeClr val="tx1"/>
                </a:solidFill>
                <a:latin typeface="Arial" charset="0"/>
                <a:ea typeface="ＭＳ Ｐゴシック" charset="0"/>
              </a:defRPr>
            </a:lvl5pPr>
            <a:lvl6pPr marL="1885950" indent="-171450" eaLnBrk="0" fontAlgn="base" hangingPunct="0">
              <a:spcBef>
                <a:spcPct val="0"/>
              </a:spcBef>
              <a:spcAft>
                <a:spcPct val="0"/>
              </a:spcAft>
              <a:defRPr sz="1800">
                <a:solidFill>
                  <a:schemeClr val="tx1"/>
                </a:solidFill>
                <a:latin typeface="Arial" charset="0"/>
                <a:ea typeface="ＭＳ Ｐゴシック" charset="0"/>
              </a:defRPr>
            </a:lvl6pPr>
            <a:lvl7pPr marL="2228850" indent="-171450" eaLnBrk="0" fontAlgn="base" hangingPunct="0">
              <a:spcBef>
                <a:spcPct val="0"/>
              </a:spcBef>
              <a:spcAft>
                <a:spcPct val="0"/>
              </a:spcAft>
              <a:defRPr sz="1800">
                <a:solidFill>
                  <a:schemeClr val="tx1"/>
                </a:solidFill>
                <a:latin typeface="Arial" charset="0"/>
                <a:ea typeface="ＭＳ Ｐゴシック" charset="0"/>
              </a:defRPr>
            </a:lvl7pPr>
            <a:lvl8pPr marL="2571750" indent="-171450" eaLnBrk="0" fontAlgn="base" hangingPunct="0">
              <a:spcBef>
                <a:spcPct val="0"/>
              </a:spcBef>
              <a:spcAft>
                <a:spcPct val="0"/>
              </a:spcAft>
              <a:defRPr sz="1800">
                <a:solidFill>
                  <a:schemeClr val="tx1"/>
                </a:solidFill>
                <a:latin typeface="Arial" charset="0"/>
                <a:ea typeface="ＭＳ Ｐゴシック" charset="0"/>
              </a:defRPr>
            </a:lvl8pPr>
            <a:lvl9pPr marL="2914650" indent="-171450" eaLnBrk="0" fontAlgn="base" hangingPunct="0">
              <a:spcBef>
                <a:spcPct val="0"/>
              </a:spcBef>
              <a:spcAft>
                <a:spcPct val="0"/>
              </a:spcAft>
              <a:defRPr sz="1800">
                <a:solidFill>
                  <a:schemeClr val="tx1"/>
                </a:solidFill>
                <a:latin typeface="Arial" charset="0"/>
                <a:ea typeface="ＭＳ Ｐゴシック" charset="0"/>
              </a:defRPr>
            </a:lvl9pPr>
          </a:lstStyle>
          <a:p>
            <a:pPr eaLnBrk="1" hangingPunct="1"/>
            <a:fld id="{EFE4F7FE-27B8-3A41-9F91-B9B599530F88}" type="slidenum">
              <a:rPr lang="en-US" sz="900">
                <a:solidFill>
                  <a:srgbClr val="000000"/>
                </a:solidFill>
                <a:latin typeface="Calibri" charset="0"/>
              </a:rPr>
              <a:pPr eaLnBrk="1" hangingPunct="1"/>
              <a:t>19</a:t>
            </a:fld>
            <a:endParaRPr lang="en-US" sz="900">
              <a:solidFill>
                <a:srgbClr val="000000"/>
              </a:solidFill>
              <a:latin typeface="Calibri" charset="0"/>
            </a:endParaRPr>
          </a:p>
        </p:txBody>
      </p:sp>
      <p:pic>
        <p:nvPicPr>
          <p:cNvPr id="257028"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503640" y="5192015"/>
            <a:ext cx="3714750" cy="144303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2003" y="5287136"/>
            <a:ext cx="2007891" cy="124700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7362" y="5287136"/>
            <a:ext cx="1247006" cy="1247006"/>
          </a:xfrm>
          <a:prstGeom prst="rect">
            <a:avLst/>
          </a:prstGeom>
        </p:spPr>
      </p:pic>
      <p:pic>
        <p:nvPicPr>
          <p:cNvPr id="8" name="Picture 7"/>
          <p:cNvPicPr>
            <a:picLocks noChangeAspect="1"/>
          </p:cNvPicPr>
          <p:nvPr/>
        </p:nvPicPr>
        <p:blipFill>
          <a:blip r:embed="rId6"/>
          <a:stretch>
            <a:fillRect/>
          </a:stretch>
        </p:blipFill>
        <p:spPr>
          <a:xfrm>
            <a:off x="3751165" y="3049952"/>
            <a:ext cx="5048250" cy="1762125"/>
          </a:xfrm>
          <a:prstGeom prst="rect">
            <a:avLst/>
          </a:prstGeom>
        </p:spPr>
      </p:pic>
      <p:pic>
        <p:nvPicPr>
          <p:cNvPr id="9" name="Picture 8">
            <a:extLst>
              <a:ext uri="{FF2B5EF4-FFF2-40B4-BE49-F238E27FC236}">
                <a16:creationId xmlns:a16="http://schemas.microsoft.com/office/drawing/2014/main" id="{0F6E64A6-9B60-1F48-8ADD-127788FCF3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869" y="5103671"/>
            <a:ext cx="1236273" cy="1236273"/>
          </a:xfrm>
          <a:prstGeom prst="rect">
            <a:avLst/>
          </a:prstGeom>
        </p:spPr>
      </p:pic>
      <p:pic>
        <p:nvPicPr>
          <p:cNvPr id="10" name="Picture 9">
            <a:extLst>
              <a:ext uri="{FF2B5EF4-FFF2-40B4-BE49-F238E27FC236}">
                <a16:creationId xmlns:a16="http://schemas.microsoft.com/office/drawing/2014/main" id="{B59D9D07-B91B-F544-8E21-505131E9A3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16405" y="5190436"/>
            <a:ext cx="1236273" cy="1236273"/>
          </a:xfrm>
          <a:prstGeom prst="rect">
            <a:avLst/>
          </a:prstGeom>
        </p:spPr>
      </p:pic>
      <p:pic>
        <p:nvPicPr>
          <p:cNvPr id="11" name="Picture 10">
            <a:extLst>
              <a:ext uri="{FF2B5EF4-FFF2-40B4-BE49-F238E27FC236}">
                <a16:creationId xmlns:a16="http://schemas.microsoft.com/office/drawing/2014/main" id="{2EC4B28A-A901-6F4E-B847-3DA79A8849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869" y="185322"/>
            <a:ext cx="1236273" cy="1236273"/>
          </a:xfrm>
          <a:prstGeom prst="rect">
            <a:avLst/>
          </a:prstGeom>
        </p:spPr>
      </p:pic>
      <p:pic>
        <p:nvPicPr>
          <p:cNvPr id="12" name="Picture 11">
            <a:extLst>
              <a:ext uri="{FF2B5EF4-FFF2-40B4-BE49-F238E27FC236}">
                <a16:creationId xmlns:a16="http://schemas.microsoft.com/office/drawing/2014/main" id="{16225A8C-CD9D-6949-867F-C346244C41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16405" y="272087"/>
            <a:ext cx="1236273" cy="1236273"/>
          </a:xfrm>
          <a:prstGeom prst="rect">
            <a:avLst/>
          </a:prstGeom>
        </p:spPr>
      </p:pic>
      <p:pic>
        <p:nvPicPr>
          <p:cNvPr id="2" name="Picture 1">
            <a:extLst>
              <a:ext uri="{FF2B5EF4-FFF2-40B4-BE49-F238E27FC236}">
                <a16:creationId xmlns:a16="http://schemas.microsoft.com/office/drawing/2014/main" id="{24DD983B-39FB-D54C-94D6-AF5AC932899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9869" y="75540"/>
            <a:ext cx="12033847" cy="2811096"/>
          </a:xfrm>
          <a:prstGeom prst="rect">
            <a:avLst/>
          </a:prstGeom>
        </p:spPr>
      </p:pic>
    </p:spTree>
    <p:extLst>
      <p:ext uri="{BB962C8B-B14F-4D97-AF65-F5344CB8AC3E}">
        <p14:creationId xmlns:p14="http://schemas.microsoft.com/office/powerpoint/2010/main" val="321914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852" y="-100092"/>
            <a:ext cx="8807115" cy="1325563"/>
          </a:xfrm>
        </p:spPr>
        <p:txBody>
          <a:bodyPr/>
          <a:lstStyle/>
          <a:p>
            <a:r>
              <a:rPr lang="en-US" dirty="0"/>
              <a:t>AI Timeline: Leaderboards Framework</a:t>
            </a:r>
          </a:p>
        </p:txBody>
      </p:sp>
      <p:graphicFrame>
        <p:nvGraphicFramePr>
          <p:cNvPr id="7" name="Content Placeholder 6"/>
          <p:cNvGraphicFramePr>
            <a:graphicFrameLocks noGrp="1"/>
          </p:cNvGraphicFramePr>
          <p:nvPr>
            <p:ph idx="1"/>
            <p:extLst/>
          </p:nvPr>
        </p:nvGraphicFramePr>
        <p:xfrm>
          <a:off x="2449427" y="1155944"/>
          <a:ext cx="7886704" cy="4023360"/>
        </p:xfrm>
        <a:graphic>
          <a:graphicData uri="http://schemas.openxmlformats.org/drawingml/2006/table">
            <a:tbl>
              <a:tblPr firstRow="1" bandRow="1">
                <a:tableStyleId>{21E4AEA4-8DFA-4A89-87EB-49C32662AFE0}</a:tableStyleId>
              </a:tblPr>
              <a:tblGrid>
                <a:gridCol w="985838">
                  <a:extLst>
                    <a:ext uri="{9D8B030D-6E8A-4147-A177-3AD203B41FA5}">
                      <a16:colId xmlns:a16="http://schemas.microsoft.com/office/drawing/2014/main" val="20000"/>
                    </a:ext>
                  </a:extLst>
                </a:gridCol>
                <a:gridCol w="985838">
                  <a:extLst>
                    <a:ext uri="{9D8B030D-6E8A-4147-A177-3AD203B41FA5}">
                      <a16:colId xmlns:a16="http://schemas.microsoft.com/office/drawing/2014/main" val="20001"/>
                    </a:ext>
                  </a:extLst>
                </a:gridCol>
                <a:gridCol w="985838">
                  <a:extLst>
                    <a:ext uri="{9D8B030D-6E8A-4147-A177-3AD203B41FA5}">
                      <a16:colId xmlns:a16="http://schemas.microsoft.com/office/drawing/2014/main" val="20002"/>
                    </a:ext>
                  </a:extLst>
                </a:gridCol>
                <a:gridCol w="985838">
                  <a:extLst>
                    <a:ext uri="{9D8B030D-6E8A-4147-A177-3AD203B41FA5}">
                      <a16:colId xmlns:a16="http://schemas.microsoft.com/office/drawing/2014/main" val="20003"/>
                    </a:ext>
                  </a:extLst>
                </a:gridCol>
                <a:gridCol w="985838">
                  <a:extLst>
                    <a:ext uri="{9D8B030D-6E8A-4147-A177-3AD203B41FA5}">
                      <a16:colId xmlns:a16="http://schemas.microsoft.com/office/drawing/2014/main" val="20004"/>
                    </a:ext>
                  </a:extLst>
                </a:gridCol>
                <a:gridCol w="985838">
                  <a:extLst>
                    <a:ext uri="{9D8B030D-6E8A-4147-A177-3AD203B41FA5}">
                      <a16:colId xmlns:a16="http://schemas.microsoft.com/office/drawing/2014/main" val="20005"/>
                    </a:ext>
                  </a:extLst>
                </a:gridCol>
                <a:gridCol w="985838">
                  <a:extLst>
                    <a:ext uri="{9D8B030D-6E8A-4147-A177-3AD203B41FA5}">
                      <a16:colId xmlns:a16="http://schemas.microsoft.com/office/drawing/2014/main" val="20006"/>
                    </a:ext>
                  </a:extLst>
                </a:gridCol>
                <a:gridCol w="985838">
                  <a:extLst>
                    <a:ext uri="{9D8B030D-6E8A-4147-A177-3AD203B41FA5}">
                      <a16:colId xmlns:a16="http://schemas.microsoft.com/office/drawing/2014/main" val="20007"/>
                    </a:ext>
                  </a:extLst>
                </a:gridCol>
              </a:tblGrid>
              <a:tr h="434340">
                <a:tc gridSpan="8">
                  <a:txBody>
                    <a:bodyPr/>
                    <a:lstStyle/>
                    <a:p>
                      <a:pPr algn="ctr"/>
                      <a:r>
                        <a:rPr lang="en-US" sz="2400" dirty="0"/>
                        <a:t>AI</a:t>
                      </a:r>
                      <a:r>
                        <a:rPr lang="en-US" sz="2400" baseline="0" dirty="0"/>
                        <a:t> Progress on Open </a:t>
                      </a:r>
                      <a:r>
                        <a:rPr lang="en-US" sz="2400" dirty="0"/>
                        <a:t>Leaderboards - Benchmark Roadmap</a:t>
                      </a:r>
                    </a:p>
                  </a:txBody>
                  <a:tcPr marL="68580" marR="68580" marT="34290" marB="34290"/>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278130">
                <a:tc gridSpan="2">
                  <a:txBody>
                    <a:bodyPr/>
                    <a:lstStyle/>
                    <a:p>
                      <a:pPr algn="ctr"/>
                      <a:r>
                        <a:rPr lang="en-US" sz="1000" u="sng" dirty="0"/>
                        <a:t>Perceive</a:t>
                      </a:r>
                      <a:r>
                        <a:rPr lang="en-US" sz="1000" u="sng" baseline="0" dirty="0"/>
                        <a:t> </a:t>
                      </a:r>
                      <a:r>
                        <a:rPr lang="en-US" sz="1000" u="sng" dirty="0"/>
                        <a:t>World</a:t>
                      </a:r>
                      <a:endParaRPr lang="en-US" sz="1000" b="1" u="sng" dirty="0"/>
                    </a:p>
                  </a:txBody>
                  <a:tcPr marL="68580" marR="68580" marT="34290" marB="34290"/>
                </a:tc>
                <a:tc hMerge="1">
                  <a:txBody>
                    <a:bodyPr/>
                    <a:lstStyle/>
                    <a:p>
                      <a:endParaRPr lang="en-US" dirty="0"/>
                    </a:p>
                  </a:txBody>
                  <a:tcPr/>
                </a:tc>
                <a:tc gridSpan="2">
                  <a:txBody>
                    <a:bodyPr/>
                    <a:lstStyle/>
                    <a:p>
                      <a:pPr algn="ctr"/>
                      <a:r>
                        <a:rPr lang="en-US" sz="1000" u="sng" dirty="0"/>
                        <a:t>Develop Cognition</a:t>
                      </a:r>
                      <a:endParaRPr lang="en-US" sz="1000" b="1" u="sng" dirty="0"/>
                    </a:p>
                  </a:txBody>
                  <a:tcPr marL="68580" marR="68580" marT="34290" marB="34290"/>
                </a:tc>
                <a:tc hMerge="1">
                  <a:txBody>
                    <a:bodyPr/>
                    <a:lstStyle/>
                    <a:p>
                      <a:endParaRPr lang="en-US" dirty="0"/>
                    </a:p>
                  </a:txBody>
                  <a:tcPr/>
                </a:tc>
                <a:tc gridSpan="2">
                  <a:txBody>
                    <a:bodyPr/>
                    <a:lstStyle/>
                    <a:p>
                      <a:pPr algn="ctr"/>
                      <a:r>
                        <a:rPr lang="en-US" sz="1000" u="sng" dirty="0"/>
                        <a:t>Build</a:t>
                      </a:r>
                      <a:r>
                        <a:rPr lang="en-US" sz="1000" u="sng" baseline="0" dirty="0"/>
                        <a:t> Relationships</a:t>
                      </a:r>
                      <a:endParaRPr lang="en-US" sz="1000" b="1" u="sng" dirty="0"/>
                    </a:p>
                  </a:txBody>
                  <a:tcPr marL="68580" marR="68580" marT="34290" marB="34290"/>
                </a:tc>
                <a:tc hMerge="1">
                  <a:txBody>
                    <a:bodyPr/>
                    <a:lstStyle/>
                    <a:p>
                      <a:endParaRPr lang="en-US" dirty="0"/>
                    </a:p>
                  </a:txBody>
                  <a:tcPr/>
                </a:tc>
                <a:tc gridSpan="2">
                  <a:txBody>
                    <a:bodyPr/>
                    <a:lstStyle/>
                    <a:p>
                      <a:pPr algn="ctr"/>
                      <a:r>
                        <a:rPr lang="en-US" sz="1000" u="sng" dirty="0"/>
                        <a:t>Fill</a:t>
                      </a:r>
                      <a:r>
                        <a:rPr lang="en-US" sz="1000" u="sng" baseline="0" dirty="0"/>
                        <a:t> Roles</a:t>
                      </a:r>
                      <a:endParaRPr lang="en-US" sz="1000" b="1" u="sng" dirty="0"/>
                    </a:p>
                  </a:txBody>
                  <a:tcPr marL="68580" marR="68580" marT="34290" marB="34290"/>
                </a:tc>
                <a:tc hMerge="1">
                  <a:txBody>
                    <a:bodyPr/>
                    <a:lstStyle/>
                    <a:p>
                      <a:endParaRPr lang="en-US" dirty="0"/>
                    </a:p>
                  </a:txBody>
                  <a:tcPr/>
                </a:tc>
                <a:extLst>
                  <a:ext uri="{0D108BD9-81ED-4DB2-BD59-A6C34878D82A}">
                    <a16:rowId xmlns:a16="http://schemas.microsoft.com/office/drawing/2014/main" val="10001"/>
                  </a:ext>
                </a:extLst>
              </a:tr>
              <a:tr h="388620">
                <a:tc>
                  <a:txBody>
                    <a:bodyPr/>
                    <a:lstStyle/>
                    <a:p>
                      <a:pPr algn="ctr"/>
                      <a:r>
                        <a:rPr lang="en-US" sz="1100" b="1" dirty="0"/>
                        <a:t>Pattern recognition</a:t>
                      </a:r>
                    </a:p>
                  </a:txBody>
                  <a:tcPr marL="68580" marR="68580" marT="34290" marB="34290"/>
                </a:tc>
                <a:tc>
                  <a:txBody>
                    <a:bodyPr/>
                    <a:lstStyle/>
                    <a:p>
                      <a:pPr algn="ctr"/>
                      <a:r>
                        <a:rPr lang="en-US" sz="1100" b="1" dirty="0"/>
                        <a:t>Video</a:t>
                      </a:r>
                      <a:br>
                        <a:rPr lang="en-US" sz="1100" b="1" dirty="0"/>
                      </a:br>
                      <a:r>
                        <a:rPr lang="en-US" sz="1100" b="1" dirty="0"/>
                        <a:t>understanding</a:t>
                      </a:r>
                    </a:p>
                  </a:txBody>
                  <a:tcPr marL="68580" marR="68580" marT="34290" marB="34290"/>
                </a:tc>
                <a:tc>
                  <a:txBody>
                    <a:bodyPr/>
                    <a:lstStyle/>
                    <a:p>
                      <a:pPr algn="ctr"/>
                      <a:r>
                        <a:rPr lang="en-US" sz="1100" b="1" dirty="0"/>
                        <a:t>Memory</a:t>
                      </a:r>
                    </a:p>
                  </a:txBody>
                  <a:tcPr marL="68580" marR="68580" marT="34290" marB="34290"/>
                </a:tc>
                <a:tc>
                  <a:txBody>
                    <a:bodyPr/>
                    <a:lstStyle/>
                    <a:p>
                      <a:pPr algn="ctr"/>
                      <a:r>
                        <a:rPr lang="en-US" sz="1100" b="1" dirty="0"/>
                        <a:t>Reasoning</a:t>
                      </a:r>
                    </a:p>
                  </a:txBody>
                  <a:tcPr marL="68580" marR="68580" marT="34290" marB="34290"/>
                </a:tc>
                <a:tc>
                  <a:txBody>
                    <a:bodyPr/>
                    <a:lstStyle/>
                    <a:p>
                      <a:pPr algn="ctr"/>
                      <a:r>
                        <a:rPr lang="en-US" sz="1100" b="1" dirty="0"/>
                        <a:t>Social</a:t>
                      </a:r>
                      <a:r>
                        <a:rPr lang="en-US" sz="1100" b="1" baseline="0" dirty="0"/>
                        <a:t> interactions</a:t>
                      </a:r>
                      <a:endParaRPr lang="en-US" sz="1100" b="1" dirty="0"/>
                    </a:p>
                  </a:txBody>
                  <a:tcPr marL="68580" marR="68580" marT="34290" marB="34290"/>
                </a:tc>
                <a:tc>
                  <a:txBody>
                    <a:bodyPr/>
                    <a:lstStyle/>
                    <a:p>
                      <a:pPr algn="ctr"/>
                      <a:r>
                        <a:rPr lang="en-US" sz="1100" b="1" dirty="0"/>
                        <a:t>Fluent conversation</a:t>
                      </a:r>
                    </a:p>
                  </a:txBody>
                  <a:tcPr marL="68580" marR="68580" marT="34290" marB="34290"/>
                </a:tc>
                <a:tc>
                  <a:txBody>
                    <a:bodyPr/>
                    <a:lstStyle/>
                    <a:p>
                      <a:pPr algn="ctr"/>
                      <a:r>
                        <a:rPr lang="en-US" sz="1100" b="1" dirty="0"/>
                        <a:t>Assistant</a:t>
                      </a:r>
                      <a:r>
                        <a:rPr lang="en-US" sz="1100" b="1" baseline="0" dirty="0"/>
                        <a:t> &amp; Collaborator</a:t>
                      </a:r>
                      <a:endParaRPr lang="en-US" sz="1100" b="1" dirty="0"/>
                    </a:p>
                  </a:txBody>
                  <a:tcPr marL="68580" marR="68580" marT="34290" marB="34290"/>
                </a:tc>
                <a:tc>
                  <a:txBody>
                    <a:bodyPr/>
                    <a:lstStyle/>
                    <a:p>
                      <a:pPr algn="ctr"/>
                      <a:r>
                        <a:rPr lang="en-US" sz="1100" b="1" dirty="0"/>
                        <a:t>Coach &amp; Mediator</a:t>
                      </a:r>
                    </a:p>
                  </a:txBody>
                  <a:tcPr marL="68580" marR="68580" marT="34290" marB="34290"/>
                </a:tc>
                <a:extLst>
                  <a:ext uri="{0D108BD9-81ED-4DB2-BD59-A6C34878D82A}">
                    <a16:rowId xmlns:a16="http://schemas.microsoft.com/office/drawing/2014/main" val="10002"/>
                  </a:ext>
                </a:extLst>
              </a:tr>
              <a:tr h="278130">
                <a:tc>
                  <a:txBody>
                    <a:bodyPr/>
                    <a:lstStyle/>
                    <a:p>
                      <a:r>
                        <a:rPr lang="en-US" sz="1100" baseline="0" dirty="0"/>
                        <a:t>Speech</a:t>
                      </a:r>
                    </a:p>
                  </a:txBody>
                  <a:tcPr marL="68580" marR="68580" marT="34290" marB="34290"/>
                </a:tc>
                <a:tc>
                  <a:txBody>
                    <a:bodyPr/>
                    <a:lstStyle/>
                    <a:p>
                      <a:r>
                        <a:rPr lang="en-US" sz="1100" baseline="0" dirty="0"/>
                        <a:t>Actions</a:t>
                      </a:r>
                    </a:p>
                  </a:txBody>
                  <a:tcPr marL="68580" marR="68580" marT="34290" marB="34290"/>
                </a:tc>
                <a:tc>
                  <a:txBody>
                    <a:bodyPr/>
                    <a:lstStyle/>
                    <a:p>
                      <a:r>
                        <a:rPr lang="en-US" sz="1100" baseline="0" dirty="0"/>
                        <a:t>Declarative</a:t>
                      </a:r>
                    </a:p>
                  </a:txBody>
                  <a:tcPr marL="68580" marR="68580" marT="34290" marB="34290"/>
                </a:tc>
                <a:tc>
                  <a:txBody>
                    <a:bodyPr/>
                    <a:lstStyle/>
                    <a:p>
                      <a:r>
                        <a:rPr lang="en-US" sz="1100" baseline="0" dirty="0"/>
                        <a:t>Deduction</a:t>
                      </a:r>
                    </a:p>
                  </a:txBody>
                  <a:tcPr marL="68580" marR="68580" marT="34290" marB="34290"/>
                </a:tc>
                <a:tc>
                  <a:txBody>
                    <a:bodyPr/>
                    <a:lstStyle/>
                    <a:p>
                      <a:r>
                        <a:rPr lang="en-US" sz="1100" baseline="0" dirty="0"/>
                        <a:t>Scripts</a:t>
                      </a:r>
                    </a:p>
                  </a:txBody>
                  <a:tcPr marL="68580" marR="68580" marT="34290" marB="34290"/>
                </a:tc>
                <a:tc>
                  <a:txBody>
                    <a:bodyPr/>
                    <a:lstStyle/>
                    <a:p>
                      <a:r>
                        <a:rPr lang="en-US" sz="1100" baseline="0" dirty="0"/>
                        <a:t>Speech Acts</a:t>
                      </a:r>
                    </a:p>
                  </a:txBody>
                  <a:tcPr marL="68580" marR="68580" marT="34290" marB="34290"/>
                </a:tc>
                <a:tc>
                  <a:txBody>
                    <a:bodyPr/>
                    <a:lstStyle/>
                    <a:p>
                      <a:r>
                        <a:rPr lang="en-US" sz="1100" baseline="0" dirty="0"/>
                        <a:t>Tasks</a:t>
                      </a:r>
                    </a:p>
                  </a:txBody>
                  <a:tcPr marL="68580" marR="68580" marT="34290" marB="34290"/>
                </a:tc>
                <a:tc>
                  <a:txBody>
                    <a:bodyPr/>
                    <a:lstStyle/>
                    <a:p>
                      <a:r>
                        <a:rPr lang="en-US" sz="1100" baseline="0" dirty="0"/>
                        <a:t>Institutions</a:t>
                      </a:r>
                    </a:p>
                  </a:txBody>
                  <a:tcPr marL="68580" marR="68580" marT="34290" marB="34290"/>
                </a:tc>
                <a:extLst>
                  <a:ext uri="{0D108BD9-81ED-4DB2-BD59-A6C34878D82A}">
                    <a16:rowId xmlns:a16="http://schemas.microsoft.com/office/drawing/2014/main" val="10003"/>
                  </a:ext>
                </a:extLst>
              </a:tr>
              <a:tr h="278130">
                <a:tc>
                  <a:txBody>
                    <a:bodyPr/>
                    <a:lstStyle/>
                    <a:p>
                      <a:r>
                        <a:rPr lang="en-US" sz="1100" baseline="0" dirty="0">
                          <a:hlinkClick r:id="rId3"/>
                        </a:rPr>
                        <a:t>Chime</a:t>
                      </a:r>
                      <a:endParaRPr lang="en-US" sz="1100" baseline="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hlinkClick r:id="rId4"/>
                        </a:rPr>
                        <a:t>Thumos</a:t>
                      </a:r>
                      <a:endParaRPr lang="en-US" sz="1100" baseline="0" dirty="0"/>
                    </a:p>
                  </a:txBody>
                  <a:tcPr marL="68580" marR="68580" marT="34290" marB="34290"/>
                </a:tc>
                <a:tc>
                  <a:txBody>
                    <a:bodyPr/>
                    <a:lstStyle/>
                    <a:p>
                      <a:r>
                        <a:rPr lang="en-US" sz="1100" baseline="0" dirty="0" err="1">
                          <a:hlinkClick r:id="rId5"/>
                        </a:rPr>
                        <a:t>SQuAD</a:t>
                      </a:r>
                      <a:endParaRPr lang="en-US" sz="1100" baseline="0" dirty="0"/>
                    </a:p>
                  </a:txBody>
                  <a:tcPr marL="68580" marR="68580" marT="34290" marB="34290"/>
                </a:tc>
                <a:tc>
                  <a:txBody>
                    <a:bodyPr/>
                    <a:lstStyle/>
                    <a:p>
                      <a:r>
                        <a:rPr lang="en-US" sz="1100" baseline="0" dirty="0">
                          <a:hlinkClick r:id="rId6"/>
                        </a:rPr>
                        <a:t>SAT</a:t>
                      </a:r>
                      <a:endParaRPr lang="en-US" sz="1100" baseline="0" dirty="0"/>
                    </a:p>
                  </a:txBody>
                  <a:tcPr marL="68580" marR="68580" marT="34290" marB="34290"/>
                </a:tc>
                <a:tc>
                  <a:txBody>
                    <a:bodyPr/>
                    <a:lstStyle/>
                    <a:p>
                      <a:r>
                        <a:rPr lang="en-US" sz="1100" baseline="0" dirty="0">
                          <a:hlinkClick r:id="rId7"/>
                        </a:rPr>
                        <a:t>ROC Story</a:t>
                      </a:r>
                      <a:endParaRPr lang="en-US" sz="1100" baseline="0" dirty="0"/>
                    </a:p>
                  </a:txBody>
                  <a:tcPr marL="68580" marR="68580" marT="34290" marB="34290"/>
                </a:tc>
                <a:tc>
                  <a:txBody>
                    <a:bodyPr/>
                    <a:lstStyle/>
                    <a:p>
                      <a:r>
                        <a:rPr lang="en-US" sz="1100" baseline="0" dirty="0" err="1">
                          <a:hlinkClick r:id="rId8"/>
                        </a:rPr>
                        <a:t>ConvAI</a:t>
                      </a:r>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endParaRPr lang="en-US" sz="1100" baseline="0" dirty="0"/>
                    </a:p>
                  </a:txBody>
                  <a:tcPr marL="68580" marR="68580" marT="34290" marB="34290"/>
                </a:tc>
                <a:extLst>
                  <a:ext uri="{0D108BD9-81ED-4DB2-BD59-A6C34878D82A}">
                    <a16:rowId xmlns:a16="http://schemas.microsoft.com/office/drawing/2014/main" val="10004"/>
                  </a:ext>
                </a:extLst>
              </a:tr>
              <a:tr h="278130">
                <a:tc>
                  <a:txBody>
                    <a:bodyPr/>
                    <a:lstStyle/>
                    <a:p>
                      <a:r>
                        <a:rPr lang="en-US" sz="1100" baseline="0" dirty="0"/>
                        <a:t>Images</a:t>
                      </a:r>
                    </a:p>
                  </a:txBody>
                  <a:tcPr marL="68580" marR="68580" marT="34290" marB="34290"/>
                </a:tc>
                <a:tc>
                  <a:txBody>
                    <a:bodyPr/>
                    <a:lstStyle/>
                    <a:p>
                      <a:r>
                        <a:rPr lang="en-US" sz="1100" baseline="0" dirty="0"/>
                        <a:t>Context</a:t>
                      </a:r>
                    </a:p>
                  </a:txBody>
                  <a:tcPr marL="68580" marR="68580" marT="34290" marB="34290"/>
                </a:tc>
                <a:tc>
                  <a:txBody>
                    <a:bodyPr/>
                    <a:lstStyle/>
                    <a:p>
                      <a:r>
                        <a:rPr lang="en-US" sz="1100" baseline="0" dirty="0"/>
                        <a:t>Episodic</a:t>
                      </a:r>
                    </a:p>
                  </a:txBody>
                  <a:tcPr marL="68580" marR="68580" marT="34290" marB="34290"/>
                </a:tc>
                <a:tc>
                  <a:txBody>
                    <a:bodyPr/>
                    <a:lstStyle/>
                    <a:p>
                      <a:r>
                        <a:rPr lang="en-US" sz="1100" baseline="0" dirty="0"/>
                        <a:t>Induction</a:t>
                      </a:r>
                    </a:p>
                  </a:txBody>
                  <a:tcPr marL="68580" marR="68580" marT="34290" marB="34290"/>
                </a:tc>
                <a:tc>
                  <a:txBody>
                    <a:bodyPr/>
                    <a:lstStyle/>
                    <a:p>
                      <a:r>
                        <a:rPr lang="en-US" sz="1100" baseline="0" dirty="0"/>
                        <a:t>Plans</a:t>
                      </a:r>
                    </a:p>
                  </a:txBody>
                  <a:tcPr marL="68580" marR="68580" marT="34290" marB="34290"/>
                </a:tc>
                <a:tc>
                  <a:txBody>
                    <a:bodyPr/>
                    <a:lstStyle/>
                    <a:p>
                      <a:r>
                        <a:rPr lang="en-US" sz="1100" baseline="0" dirty="0"/>
                        <a:t>Intentions</a:t>
                      </a:r>
                    </a:p>
                  </a:txBody>
                  <a:tcPr marL="68580" marR="68580" marT="34290" marB="34290"/>
                </a:tc>
                <a:tc>
                  <a:txBody>
                    <a:bodyPr/>
                    <a:lstStyle/>
                    <a:p>
                      <a:r>
                        <a:rPr lang="en-US" sz="1100" baseline="0" dirty="0"/>
                        <a:t>Summarization</a:t>
                      </a:r>
                    </a:p>
                  </a:txBody>
                  <a:tcPr marL="68580" marR="68580" marT="34290" marB="34290"/>
                </a:tc>
                <a:tc>
                  <a:txBody>
                    <a:bodyPr/>
                    <a:lstStyle/>
                    <a:p>
                      <a:r>
                        <a:rPr lang="en-US" sz="1100" baseline="0" dirty="0"/>
                        <a:t>Values</a:t>
                      </a:r>
                    </a:p>
                  </a:txBody>
                  <a:tcPr marL="68580" marR="68580" marT="34290" marB="34290"/>
                </a:tc>
                <a:extLst>
                  <a:ext uri="{0D108BD9-81ED-4DB2-BD59-A6C34878D82A}">
                    <a16:rowId xmlns:a16="http://schemas.microsoft.com/office/drawing/2014/main" val="10005"/>
                  </a:ext>
                </a:extLst>
              </a:tr>
              <a:tr h="278130">
                <a:tc>
                  <a:txBody>
                    <a:bodyPr/>
                    <a:lstStyle/>
                    <a:p>
                      <a:r>
                        <a:rPr lang="en-US" sz="1100" baseline="0" dirty="0">
                          <a:hlinkClick r:id="rId9"/>
                        </a:rPr>
                        <a:t>ImageNet</a:t>
                      </a:r>
                      <a:endParaRPr lang="en-US" sz="1100" baseline="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hlinkClick r:id="rId10"/>
                        </a:rPr>
                        <a:t>VQA</a:t>
                      </a:r>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r>
                        <a:rPr lang="en-US" sz="1100" baseline="0" dirty="0">
                          <a:hlinkClick r:id="rId11"/>
                        </a:rPr>
                        <a:t>DSTC</a:t>
                      </a:r>
                      <a:endParaRPr lang="en-US" sz="1100" baseline="0" dirty="0"/>
                    </a:p>
                  </a:txBody>
                  <a:tcPr marL="68580" marR="68580" marT="34290" marB="34290"/>
                </a:tc>
                <a:tc>
                  <a:txBody>
                    <a:bodyPr/>
                    <a:lstStyle/>
                    <a:p>
                      <a:r>
                        <a:rPr lang="en-US" sz="1100" baseline="0" dirty="0">
                          <a:hlinkClick r:id="rId12" invalidUrl="http://rali.iro.umontreal.ca/rali/?q=en/Automatic summarization"/>
                        </a:rPr>
                        <a:t>RALI</a:t>
                      </a:r>
                      <a:endParaRPr lang="en-US" sz="1100" baseline="0" dirty="0"/>
                    </a:p>
                  </a:txBody>
                  <a:tcPr marL="68580" marR="68580" marT="34290" marB="34290"/>
                </a:tc>
                <a:tc>
                  <a:txBody>
                    <a:bodyPr/>
                    <a:lstStyle/>
                    <a:p>
                      <a:r>
                        <a:rPr lang="en-US" sz="1100" baseline="0" dirty="0">
                          <a:hlinkClick r:id="rId13"/>
                        </a:rPr>
                        <a:t>General-AI</a:t>
                      </a:r>
                      <a:endParaRPr lang="en-US" sz="1100" baseline="0" dirty="0"/>
                    </a:p>
                  </a:txBody>
                  <a:tcPr marL="68580" marR="68580" marT="34290" marB="34290"/>
                </a:tc>
                <a:extLst>
                  <a:ext uri="{0D108BD9-81ED-4DB2-BD59-A6C34878D82A}">
                    <a16:rowId xmlns:a16="http://schemas.microsoft.com/office/drawing/2014/main" val="10006"/>
                  </a:ext>
                </a:extLst>
              </a:tr>
              <a:tr h="278130">
                <a:tc>
                  <a:txBody>
                    <a:bodyPr/>
                    <a:lstStyle/>
                    <a:p>
                      <a:r>
                        <a:rPr lang="en-US" sz="1100" baseline="0" dirty="0"/>
                        <a:t>Translation</a:t>
                      </a:r>
                    </a:p>
                  </a:txBody>
                  <a:tcPr marL="68580" marR="68580" marT="34290" marB="34290"/>
                </a:tc>
                <a:tc>
                  <a:txBody>
                    <a:bodyPr/>
                    <a:lstStyle/>
                    <a:p>
                      <a:r>
                        <a:rPr lang="en-US" sz="1100" baseline="0" dirty="0"/>
                        <a:t>Narration</a:t>
                      </a:r>
                    </a:p>
                  </a:txBody>
                  <a:tcPr marL="68580" marR="68580" marT="34290" marB="34290"/>
                </a:tc>
                <a:tc>
                  <a:txBody>
                    <a:bodyPr/>
                    <a:lstStyle/>
                    <a:p>
                      <a:r>
                        <a:rPr lang="en-US" sz="1100" baseline="0" dirty="0"/>
                        <a:t>Dynamic</a:t>
                      </a:r>
                    </a:p>
                  </a:txBody>
                  <a:tcPr marL="68580" marR="68580" marT="34290" marB="34290"/>
                </a:tc>
                <a:tc>
                  <a:txBody>
                    <a:bodyPr/>
                    <a:lstStyle/>
                    <a:p>
                      <a:r>
                        <a:rPr lang="en-US" sz="1100" baseline="0" dirty="0"/>
                        <a:t>Abductive</a:t>
                      </a:r>
                    </a:p>
                  </a:txBody>
                  <a:tcPr marL="68580" marR="68580" marT="34290" marB="34290"/>
                </a:tc>
                <a:tc>
                  <a:txBody>
                    <a:bodyPr/>
                    <a:lstStyle/>
                    <a:p>
                      <a:r>
                        <a:rPr lang="en-US" sz="1100" baseline="0" dirty="0"/>
                        <a:t>Goals</a:t>
                      </a:r>
                    </a:p>
                  </a:txBody>
                  <a:tcPr marL="68580" marR="68580" marT="34290" marB="34290"/>
                </a:tc>
                <a:tc>
                  <a:txBody>
                    <a:bodyPr/>
                    <a:lstStyle/>
                    <a:p>
                      <a:r>
                        <a:rPr lang="en-US" sz="1100" baseline="0" dirty="0"/>
                        <a:t>Cultures</a:t>
                      </a:r>
                    </a:p>
                  </a:txBody>
                  <a:tcPr marL="68580" marR="68580" marT="34290" marB="34290"/>
                </a:tc>
                <a:tc>
                  <a:txBody>
                    <a:bodyPr/>
                    <a:lstStyle/>
                    <a:p>
                      <a:r>
                        <a:rPr lang="en-US" sz="1100" baseline="0" dirty="0"/>
                        <a:t>Debate</a:t>
                      </a:r>
                    </a:p>
                  </a:txBody>
                  <a:tcPr marL="68580" marR="68580" marT="34290" marB="34290"/>
                </a:tc>
                <a:tc>
                  <a:txBody>
                    <a:bodyPr/>
                    <a:lstStyle/>
                    <a:p>
                      <a:r>
                        <a:rPr lang="en-US" sz="1100" baseline="0" dirty="0"/>
                        <a:t>Negotiation</a:t>
                      </a:r>
                    </a:p>
                  </a:txBody>
                  <a:tcPr marL="68580" marR="68580" marT="34290" marB="34290"/>
                </a:tc>
                <a:extLst>
                  <a:ext uri="{0D108BD9-81ED-4DB2-BD59-A6C34878D82A}">
                    <a16:rowId xmlns:a16="http://schemas.microsoft.com/office/drawing/2014/main" val="10007"/>
                  </a:ext>
                </a:extLst>
              </a:tr>
              <a:tr h="278130">
                <a:tc>
                  <a:txBody>
                    <a:bodyPr/>
                    <a:lstStyle/>
                    <a:p>
                      <a:r>
                        <a:rPr lang="en-US" sz="1100" baseline="0" dirty="0">
                          <a:hlinkClick r:id="rId14"/>
                        </a:rPr>
                        <a:t>WMT</a:t>
                      </a:r>
                      <a:endParaRPr lang="en-US" sz="1100" baseline="0" dirty="0"/>
                    </a:p>
                  </a:txBody>
                  <a:tcPr marL="68580" marR="68580" marT="34290" marB="34290"/>
                </a:tc>
                <a:tc>
                  <a:txBody>
                    <a:bodyPr/>
                    <a:lstStyle/>
                    <a:p>
                      <a:r>
                        <a:rPr lang="en-US" sz="1100" baseline="0" dirty="0" err="1">
                          <a:hlinkClick r:id="rId15"/>
                        </a:rPr>
                        <a:t>DeepVideo</a:t>
                      </a:r>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endParaRPr lang="en-US" sz="1100" baseline="0" dirty="0"/>
                    </a:p>
                  </a:txBody>
                  <a:tcPr marL="68580" marR="68580" marT="34290" marB="34290"/>
                </a:tc>
                <a:tc>
                  <a:txBody>
                    <a:bodyPr/>
                    <a:lstStyle/>
                    <a:p>
                      <a:r>
                        <a:rPr lang="en-US" sz="1100" baseline="0" dirty="0">
                          <a:hlinkClick r:id="rId16"/>
                        </a:rPr>
                        <a:t>Alexa Prize</a:t>
                      </a:r>
                      <a:endParaRPr lang="en-US" sz="1100" baseline="0" dirty="0"/>
                    </a:p>
                  </a:txBody>
                  <a:tcPr marL="68580" marR="68580" marT="34290" marB="34290"/>
                </a:tc>
                <a:tc>
                  <a:txBody>
                    <a:bodyPr/>
                    <a:lstStyle/>
                    <a:p>
                      <a:r>
                        <a:rPr lang="en-US" sz="1100" baseline="0" dirty="0">
                          <a:hlinkClick r:id="rId17"/>
                        </a:rPr>
                        <a:t>ICCMA</a:t>
                      </a:r>
                      <a:endParaRPr lang="en-US" sz="1100" baseline="0" dirty="0"/>
                    </a:p>
                  </a:txBody>
                  <a:tcPr marL="68580" marR="68580" marT="34290" marB="34290"/>
                </a:tc>
                <a:tc>
                  <a:txBody>
                    <a:bodyPr/>
                    <a:lstStyle/>
                    <a:p>
                      <a:r>
                        <a:rPr lang="en-US" sz="1100" baseline="0" dirty="0">
                          <a:hlinkClick r:id="rId18"/>
                        </a:rPr>
                        <a:t>AT</a:t>
                      </a:r>
                      <a:endParaRPr lang="en-US" sz="1100" baseline="0" dirty="0"/>
                    </a:p>
                  </a:txBody>
                  <a:tcPr marL="68580" marR="68580" marT="34290" marB="34290"/>
                </a:tc>
                <a:extLst>
                  <a:ext uri="{0D108BD9-81ED-4DB2-BD59-A6C34878D82A}">
                    <a16:rowId xmlns:a16="http://schemas.microsoft.com/office/drawing/2014/main" val="10008"/>
                  </a:ext>
                </a:extLst>
              </a:tr>
              <a:tr h="278130">
                <a:tc gridSpan="4">
                  <a:txBody>
                    <a:bodyPr/>
                    <a:lstStyle/>
                    <a:p>
                      <a:pPr algn="ctr"/>
                      <a:r>
                        <a:rPr lang="en-US" sz="1100" i="1" dirty="0"/>
                        <a:t>Learning from</a:t>
                      </a:r>
                      <a:r>
                        <a:rPr lang="en-US" sz="1100" i="1" baseline="0" dirty="0"/>
                        <a:t> Labeled Training Data and Searching (Optimization)</a:t>
                      </a:r>
                      <a:endParaRPr lang="en-US" sz="1100" i="1" dirty="0"/>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1100" i="1" dirty="0"/>
                    </a:p>
                  </a:txBody>
                  <a:tcPr marL="68580" marR="68580" marT="34290" marB="34290"/>
                </a:tc>
                <a:tc>
                  <a:txBody>
                    <a:bodyPr/>
                    <a:lstStyle/>
                    <a:p>
                      <a:pPr algn="ctr"/>
                      <a:endParaRPr lang="en-US" sz="1100" i="1" dirty="0"/>
                    </a:p>
                  </a:txBody>
                  <a:tcPr marL="68580" marR="68580" marT="34290" marB="34290"/>
                </a:tc>
                <a:tc>
                  <a:txBody>
                    <a:bodyPr/>
                    <a:lstStyle/>
                    <a:p>
                      <a:pPr algn="ctr"/>
                      <a:endParaRPr lang="en-US" sz="1100" i="1" dirty="0"/>
                    </a:p>
                  </a:txBody>
                  <a:tcPr marL="68580" marR="68580" marT="34290" marB="34290"/>
                </a:tc>
                <a:tc>
                  <a:txBody>
                    <a:bodyPr/>
                    <a:lstStyle/>
                    <a:p>
                      <a:pPr algn="ctr"/>
                      <a:endParaRPr lang="en-US" sz="1100" i="1" dirty="0"/>
                    </a:p>
                  </a:txBody>
                  <a:tcPr marL="68580" marR="68580" marT="34290" marB="34290"/>
                </a:tc>
                <a:extLst>
                  <a:ext uri="{0D108BD9-81ED-4DB2-BD59-A6C34878D82A}">
                    <a16:rowId xmlns:a16="http://schemas.microsoft.com/office/drawing/2014/main" val="10009"/>
                  </a:ext>
                </a:extLst>
              </a:tr>
              <a:tr h="278130">
                <a:tc>
                  <a:txBody>
                    <a:bodyPr/>
                    <a:lstStyle/>
                    <a:p>
                      <a:pPr algn="ctr"/>
                      <a:endParaRPr lang="en-US" sz="1100" i="1"/>
                    </a:p>
                  </a:txBody>
                  <a:tcPr marL="68580" marR="68580" marT="34290" marB="34290"/>
                </a:tc>
                <a:tc>
                  <a:txBody>
                    <a:bodyPr/>
                    <a:lstStyle/>
                    <a:p>
                      <a:pPr algn="ctr"/>
                      <a:endParaRPr lang="en-US" sz="1100" i="1" dirty="0"/>
                    </a:p>
                  </a:txBody>
                  <a:tcPr marL="68580" marR="68580" marT="34290" marB="34290"/>
                </a:tc>
                <a:tc gridSpan="4">
                  <a:txBody>
                    <a:bodyPr/>
                    <a:lstStyle/>
                    <a:p>
                      <a:pPr algn="ctr"/>
                      <a:r>
                        <a:rPr lang="en-US" sz="1100" i="1" dirty="0"/>
                        <a:t>Learning by Watching and Reading (Education)</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1100" i="1" dirty="0"/>
                    </a:p>
                  </a:txBody>
                  <a:tcPr marL="68580" marR="68580" marT="34290" marB="34290"/>
                </a:tc>
                <a:tc>
                  <a:txBody>
                    <a:bodyPr/>
                    <a:lstStyle/>
                    <a:p>
                      <a:pPr algn="ctr"/>
                      <a:endParaRPr lang="en-US" sz="1100" i="1" dirty="0"/>
                    </a:p>
                  </a:txBody>
                  <a:tcPr marL="68580" marR="68580" marT="34290" marB="34290"/>
                </a:tc>
                <a:extLst>
                  <a:ext uri="{0D108BD9-81ED-4DB2-BD59-A6C34878D82A}">
                    <a16:rowId xmlns:a16="http://schemas.microsoft.com/office/drawing/2014/main" val="10010"/>
                  </a:ext>
                </a:extLst>
              </a:tr>
              <a:tr h="278130">
                <a:tc>
                  <a:txBody>
                    <a:bodyPr/>
                    <a:lstStyle/>
                    <a:p>
                      <a:pPr algn="ctr"/>
                      <a:endParaRPr lang="en-US" sz="1100" i="1" dirty="0"/>
                    </a:p>
                  </a:txBody>
                  <a:tcPr marL="68580" marR="68580" marT="34290" marB="34290"/>
                </a:tc>
                <a:tc>
                  <a:txBody>
                    <a:bodyPr/>
                    <a:lstStyle/>
                    <a:p>
                      <a:pPr algn="ctr"/>
                      <a:endParaRPr lang="en-US" sz="1100" i="1"/>
                    </a:p>
                  </a:txBody>
                  <a:tcPr marL="68580" marR="68580" marT="34290" marB="34290"/>
                </a:tc>
                <a:tc>
                  <a:txBody>
                    <a:bodyPr/>
                    <a:lstStyle/>
                    <a:p>
                      <a:pPr algn="ctr"/>
                      <a:endParaRPr lang="en-US" sz="1100" i="1"/>
                    </a:p>
                  </a:txBody>
                  <a:tcPr marL="68580" marR="68580" marT="34290" marB="34290"/>
                </a:tc>
                <a:tc>
                  <a:txBody>
                    <a:bodyPr/>
                    <a:lstStyle/>
                    <a:p>
                      <a:pPr algn="ctr"/>
                      <a:endParaRPr lang="en-US" sz="1100" i="1" dirty="0"/>
                    </a:p>
                  </a:txBody>
                  <a:tcPr marL="68580" marR="68580" marT="34290" marB="34290"/>
                </a:tc>
                <a:tc gridSpan="4">
                  <a:txBody>
                    <a:bodyPr/>
                    <a:lstStyle/>
                    <a:p>
                      <a:pPr algn="ctr"/>
                      <a:r>
                        <a:rPr lang="en-US" sz="1100" i="1" dirty="0"/>
                        <a:t>Learning by Doing and</a:t>
                      </a:r>
                      <a:r>
                        <a:rPr lang="en-US" sz="1100" i="1" baseline="0" dirty="0"/>
                        <a:t> being Responsible (Exploration)</a:t>
                      </a:r>
                      <a:endParaRPr lang="en-US" sz="1100" i="1" dirty="0"/>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1"/>
                  </a:ext>
                </a:extLst>
              </a:tr>
              <a:tr h="278130">
                <a:tc>
                  <a:txBody>
                    <a:bodyPr/>
                    <a:lstStyle/>
                    <a:p>
                      <a:pPr algn="ctr"/>
                      <a:r>
                        <a:rPr lang="en-US" sz="1000" baseline="0" dirty="0">
                          <a:solidFill>
                            <a:srgbClr val="C00000"/>
                          </a:solidFill>
                        </a:rPr>
                        <a:t>2015</a:t>
                      </a:r>
                    </a:p>
                  </a:txBody>
                  <a:tcPr marL="68580" marR="68580" marT="34290" marB="34290"/>
                </a:tc>
                <a:tc>
                  <a:txBody>
                    <a:bodyPr/>
                    <a:lstStyle/>
                    <a:p>
                      <a:pPr algn="ctr"/>
                      <a:r>
                        <a:rPr lang="en-US" sz="1000" baseline="0" dirty="0">
                          <a:solidFill>
                            <a:srgbClr val="C00000"/>
                          </a:solidFill>
                        </a:rPr>
                        <a:t>2018</a:t>
                      </a:r>
                    </a:p>
                  </a:txBody>
                  <a:tcPr marL="68580" marR="68580" marT="34290" marB="34290"/>
                </a:tc>
                <a:tc>
                  <a:txBody>
                    <a:bodyPr/>
                    <a:lstStyle/>
                    <a:p>
                      <a:pPr algn="ctr"/>
                      <a:r>
                        <a:rPr lang="en-US" sz="1000" baseline="0" dirty="0">
                          <a:solidFill>
                            <a:srgbClr val="C00000"/>
                          </a:solidFill>
                        </a:rPr>
                        <a:t>2021</a:t>
                      </a:r>
                    </a:p>
                  </a:txBody>
                  <a:tcPr marL="68580" marR="68580" marT="34290" marB="34290"/>
                </a:tc>
                <a:tc>
                  <a:txBody>
                    <a:bodyPr/>
                    <a:lstStyle/>
                    <a:p>
                      <a:pPr algn="ctr"/>
                      <a:r>
                        <a:rPr lang="en-US" sz="1000" baseline="0" dirty="0">
                          <a:solidFill>
                            <a:srgbClr val="C00000"/>
                          </a:solidFill>
                        </a:rPr>
                        <a:t>2024</a:t>
                      </a:r>
                    </a:p>
                  </a:txBody>
                  <a:tcPr marL="68580" marR="68580" marT="34290" marB="34290"/>
                </a:tc>
                <a:tc>
                  <a:txBody>
                    <a:bodyPr/>
                    <a:lstStyle/>
                    <a:p>
                      <a:pPr algn="ctr"/>
                      <a:r>
                        <a:rPr lang="en-US" sz="1000" baseline="0" dirty="0">
                          <a:solidFill>
                            <a:srgbClr val="C00000"/>
                          </a:solidFill>
                        </a:rPr>
                        <a:t>2027</a:t>
                      </a:r>
                    </a:p>
                  </a:txBody>
                  <a:tcPr marL="68580" marR="68580" marT="34290" marB="34290"/>
                </a:tc>
                <a:tc>
                  <a:txBody>
                    <a:bodyPr/>
                    <a:lstStyle/>
                    <a:p>
                      <a:pPr algn="ctr"/>
                      <a:r>
                        <a:rPr lang="en-US" sz="1000" baseline="0" dirty="0">
                          <a:solidFill>
                            <a:srgbClr val="C00000"/>
                          </a:solidFill>
                        </a:rPr>
                        <a:t>2030</a:t>
                      </a:r>
                    </a:p>
                  </a:txBody>
                  <a:tcPr marL="68580" marR="68580" marT="34290" marB="34290"/>
                </a:tc>
                <a:tc>
                  <a:txBody>
                    <a:bodyPr/>
                    <a:lstStyle/>
                    <a:p>
                      <a:pPr algn="ctr"/>
                      <a:r>
                        <a:rPr lang="en-US" sz="1000" baseline="0" dirty="0">
                          <a:solidFill>
                            <a:srgbClr val="C00000"/>
                          </a:solidFill>
                        </a:rPr>
                        <a:t>2033</a:t>
                      </a:r>
                    </a:p>
                  </a:txBody>
                  <a:tcPr marL="68580" marR="68580" marT="34290" marB="34290"/>
                </a:tc>
                <a:tc>
                  <a:txBody>
                    <a:bodyPr/>
                    <a:lstStyle/>
                    <a:p>
                      <a:pPr algn="ctr"/>
                      <a:r>
                        <a:rPr lang="en-US" sz="1000" baseline="0" dirty="0">
                          <a:solidFill>
                            <a:srgbClr val="C00000"/>
                          </a:solidFill>
                        </a:rPr>
                        <a:t>2036</a:t>
                      </a:r>
                    </a:p>
                  </a:txBody>
                  <a:tcPr marL="68580" marR="68580" marT="34290" marB="34290"/>
                </a:tc>
                <a:extLst>
                  <a:ext uri="{0D108BD9-81ED-4DB2-BD59-A6C34878D82A}">
                    <a16:rowId xmlns:a16="http://schemas.microsoft.com/office/drawing/2014/main" val="10012"/>
                  </a:ext>
                </a:extLst>
              </a:tr>
            </a:tbl>
          </a:graphicData>
        </a:graphic>
      </p:graphicFrame>
      <p:sp>
        <p:nvSpPr>
          <p:cNvPr id="4" name="Date Placeholder 3"/>
          <p:cNvSpPr>
            <a:spLocks noGrp="1"/>
          </p:cNvSpPr>
          <p:nvPr>
            <p:ph type="dt" sz="half" idx="10"/>
          </p:nvPr>
        </p:nvSpPr>
        <p:spPr>
          <a:xfrm>
            <a:off x="2449427" y="6356352"/>
            <a:ext cx="2057400" cy="365125"/>
          </a:xfrm>
        </p:spPr>
        <p:txBody>
          <a:bodyPr/>
          <a:lstStyle/>
          <a:p>
            <a:fld id="{8CC51AE4-1EBD-094A-A48F-53D2AD30796F}" type="datetime1">
              <a:rPr lang="en-US" smtClean="0">
                <a:solidFill>
                  <a:prstClr val="black">
                    <a:tint val="75000"/>
                  </a:prstClr>
                </a:solidFill>
              </a:rPr>
              <a:pPr/>
              <a:t>8/17/18</a:t>
            </a:fld>
            <a:endParaRPr lang="en-US">
              <a:solidFill>
                <a:prstClr val="black">
                  <a:tint val="75000"/>
                </a:prstClr>
              </a:solidFill>
            </a:endParaRPr>
          </a:p>
        </p:txBody>
      </p:sp>
      <p:sp>
        <p:nvSpPr>
          <p:cNvPr id="5" name="Footer Placeholder 4"/>
          <p:cNvSpPr>
            <a:spLocks noGrp="1"/>
          </p:cNvSpPr>
          <p:nvPr>
            <p:ph type="ftr" sz="quarter" idx="11"/>
          </p:nvPr>
        </p:nvSpPr>
        <p:spPr>
          <a:xfrm>
            <a:off x="4849727" y="6356352"/>
            <a:ext cx="3086100" cy="365125"/>
          </a:xfrm>
        </p:spPr>
        <p:txBody>
          <a:bodyPr/>
          <a:lstStyle/>
          <a:p>
            <a:r>
              <a:rPr lang="en-US">
                <a:solidFill>
                  <a:prstClr val="black">
                    <a:tint val="75000"/>
                  </a:prstClr>
                </a:solidFill>
              </a:rPr>
              <a:t>(c) IBM 2017, Cognitive Opentech Group</a:t>
            </a:r>
          </a:p>
        </p:txBody>
      </p:sp>
      <p:sp>
        <p:nvSpPr>
          <p:cNvPr id="6" name="Slide Number Placeholder 5"/>
          <p:cNvSpPr>
            <a:spLocks noGrp="1"/>
          </p:cNvSpPr>
          <p:nvPr>
            <p:ph type="sldNum" sz="quarter" idx="12"/>
          </p:nvPr>
        </p:nvSpPr>
        <p:spPr>
          <a:xfrm>
            <a:off x="8278727" y="6356352"/>
            <a:ext cx="2057400" cy="365125"/>
          </a:xfrm>
        </p:spPr>
        <p:txBody>
          <a:bodyPr/>
          <a:lstStyle/>
          <a:p>
            <a:fld id="{DBD4480B-3CC3-FF4C-8ADD-7AC88DFD9D78}" type="slidenum">
              <a:rPr lang="en-US" smtClean="0">
                <a:solidFill>
                  <a:prstClr val="black">
                    <a:tint val="75000"/>
                  </a:prstClr>
                </a:solidFill>
              </a:rPr>
              <a:pPr/>
              <a:t>2</a:t>
            </a:fld>
            <a:endParaRPr lang="en-US">
              <a:solidFill>
                <a:prstClr val="black">
                  <a:tint val="75000"/>
                </a:prstClr>
              </a:solidFill>
            </a:endParaRPr>
          </a:p>
        </p:txBody>
      </p:sp>
      <p:sp>
        <p:nvSpPr>
          <p:cNvPr id="3" name="TextBox 2"/>
          <p:cNvSpPr txBox="1"/>
          <p:nvPr/>
        </p:nvSpPr>
        <p:spPr>
          <a:xfrm>
            <a:off x="2344652" y="5314950"/>
            <a:ext cx="8187882" cy="300082"/>
          </a:xfrm>
          <a:prstGeom prst="rect">
            <a:avLst/>
          </a:prstGeom>
          <a:noFill/>
        </p:spPr>
        <p:txBody>
          <a:bodyPr wrap="none" rtlCol="0">
            <a:spAutoFit/>
          </a:bodyPr>
          <a:lstStyle/>
          <a:p>
            <a:pPr defTabSz="685800"/>
            <a:r>
              <a:rPr lang="en-US" sz="1350" dirty="0">
                <a:solidFill>
                  <a:prstClr val="black"/>
                </a:solidFill>
                <a:hlinkClick r:id="rId19"/>
              </a:rPr>
              <a:t>Which experts would be really surprised if it takes less time</a:t>
            </a:r>
            <a:r>
              <a:rPr lang="mr-IN" sz="1350" dirty="0">
                <a:solidFill>
                  <a:prstClr val="black"/>
                </a:solidFill>
                <a:hlinkClick r:id="rId19"/>
              </a:rPr>
              <a:t>…</a:t>
            </a:r>
            <a:r>
              <a:rPr lang="en-US" sz="1350" dirty="0">
                <a:solidFill>
                  <a:prstClr val="black"/>
                </a:solidFill>
                <a:hlinkClick r:id="rId19"/>
              </a:rPr>
              <a:t>  and which experts really surprised if it takes longer?</a:t>
            </a:r>
            <a:endParaRPr lang="en-US" sz="1350" dirty="0">
              <a:solidFill>
                <a:prstClr val="black"/>
              </a:solidFill>
            </a:endParaRPr>
          </a:p>
        </p:txBody>
      </p:sp>
      <p:sp>
        <p:nvSpPr>
          <p:cNvPr id="8" name="TextBox 7"/>
          <p:cNvSpPr txBox="1"/>
          <p:nvPr/>
        </p:nvSpPr>
        <p:spPr>
          <a:xfrm>
            <a:off x="1717753" y="4111966"/>
            <a:ext cx="731675" cy="923330"/>
          </a:xfrm>
          <a:prstGeom prst="rect">
            <a:avLst/>
          </a:prstGeom>
          <a:noFill/>
        </p:spPr>
        <p:txBody>
          <a:bodyPr wrap="none" rtlCol="0">
            <a:spAutoFit/>
          </a:bodyPr>
          <a:lstStyle/>
          <a:p>
            <a:pPr defTabSz="685800"/>
            <a:r>
              <a:rPr lang="en-US" sz="1350" dirty="0">
                <a:solidFill>
                  <a:srgbClr val="C00000"/>
                </a:solidFill>
              </a:rPr>
              <a:t>Approx.</a:t>
            </a:r>
          </a:p>
          <a:p>
            <a:pPr defTabSz="685800"/>
            <a:r>
              <a:rPr lang="en-US" sz="1350" dirty="0">
                <a:solidFill>
                  <a:srgbClr val="C00000"/>
                </a:solidFill>
              </a:rPr>
              <a:t>Year</a:t>
            </a:r>
          </a:p>
          <a:p>
            <a:pPr defTabSz="685800"/>
            <a:r>
              <a:rPr lang="en-US" sz="1350" dirty="0">
                <a:solidFill>
                  <a:srgbClr val="C00000"/>
                </a:solidFill>
              </a:rPr>
              <a:t>Human</a:t>
            </a:r>
          </a:p>
          <a:p>
            <a:pPr defTabSz="685800"/>
            <a:r>
              <a:rPr lang="en-US" sz="1350" dirty="0">
                <a:solidFill>
                  <a:srgbClr val="C00000"/>
                </a:solidFill>
              </a:rPr>
              <a:t>Level -&gt;</a:t>
            </a:r>
          </a:p>
        </p:txBody>
      </p:sp>
    </p:spTree>
    <p:extLst>
      <p:ext uri="{BB962C8B-B14F-4D97-AF65-F5344CB8AC3E}">
        <p14:creationId xmlns:p14="http://schemas.microsoft.com/office/powerpoint/2010/main" val="33442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502" y="354143"/>
            <a:ext cx="8649458" cy="994172"/>
          </a:xfrm>
        </p:spPr>
        <p:txBody>
          <a:bodyPr>
            <a:normAutofit fontScale="90000"/>
          </a:bodyPr>
          <a:lstStyle/>
          <a:p>
            <a:pPr algn="ctr"/>
            <a:r>
              <a:rPr lang="en-US" dirty="0"/>
              <a:t>Compute Timeline: Every 20 years, </a:t>
            </a:r>
            <a:br>
              <a:rPr lang="en-US" dirty="0"/>
            </a:br>
            <a:r>
              <a:rPr lang="en-US" dirty="0"/>
              <a:t>compute costs are down by 1000x</a:t>
            </a:r>
          </a:p>
        </p:txBody>
      </p:sp>
      <p:sp>
        <p:nvSpPr>
          <p:cNvPr id="3" name="Content Placeholder 2"/>
          <p:cNvSpPr>
            <a:spLocks noGrp="1"/>
          </p:cNvSpPr>
          <p:nvPr>
            <p:ph idx="1"/>
          </p:nvPr>
        </p:nvSpPr>
        <p:spPr>
          <a:xfrm>
            <a:off x="1677020" y="2182225"/>
            <a:ext cx="2855657" cy="3263504"/>
          </a:xfrm>
        </p:spPr>
        <p:txBody>
          <a:bodyPr>
            <a:normAutofit fontScale="47500" lnSpcReduction="20000"/>
          </a:bodyPr>
          <a:lstStyle/>
          <a:p>
            <a:r>
              <a:rPr lang="en-US" dirty="0"/>
              <a:t>Cost of Digital Workers</a:t>
            </a:r>
          </a:p>
          <a:p>
            <a:pPr lvl="1"/>
            <a:r>
              <a:rPr lang="en-US" dirty="0"/>
              <a:t>Moore’s Law can be thought of as lowering costs by a factor of a</a:t>
            </a:r>
            <a:r>
              <a:rPr lang="mr-IN" dirty="0"/>
              <a:t>…</a:t>
            </a:r>
            <a:endParaRPr lang="en-US" dirty="0"/>
          </a:p>
          <a:p>
            <a:pPr lvl="2"/>
            <a:r>
              <a:rPr lang="en-US" dirty="0"/>
              <a:t>Thousand times lower</a:t>
            </a:r>
            <a:br>
              <a:rPr lang="en-US" dirty="0"/>
            </a:br>
            <a:r>
              <a:rPr lang="en-US" dirty="0"/>
              <a:t>in 20 years</a:t>
            </a:r>
          </a:p>
          <a:p>
            <a:pPr lvl="2"/>
            <a:r>
              <a:rPr lang="en-US" dirty="0"/>
              <a:t>Million times lower </a:t>
            </a:r>
            <a:br>
              <a:rPr lang="en-US" dirty="0"/>
            </a:br>
            <a:r>
              <a:rPr lang="en-US" dirty="0"/>
              <a:t>in 40 years</a:t>
            </a:r>
          </a:p>
          <a:p>
            <a:pPr lvl="2"/>
            <a:r>
              <a:rPr lang="en-US" dirty="0"/>
              <a:t>Billion times lower</a:t>
            </a:r>
            <a:br>
              <a:rPr lang="en-US" dirty="0"/>
            </a:br>
            <a:r>
              <a:rPr lang="en-US" dirty="0"/>
              <a:t>in 60 years</a:t>
            </a:r>
          </a:p>
          <a:p>
            <a:r>
              <a:rPr lang="en-US" dirty="0"/>
              <a:t>Smarter Tools (</a:t>
            </a:r>
            <a:r>
              <a:rPr lang="en-US" dirty="0" err="1"/>
              <a:t>Terascale</a:t>
            </a:r>
            <a:r>
              <a:rPr lang="en-US" dirty="0"/>
              <a:t>)</a:t>
            </a:r>
          </a:p>
          <a:p>
            <a:pPr lvl="1"/>
            <a:r>
              <a:rPr lang="en-US" dirty="0">
                <a:hlinkClick r:id="rId3"/>
              </a:rPr>
              <a:t>Terascale (2017) = $3K</a:t>
            </a:r>
            <a:endParaRPr lang="en-US" dirty="0"/>
          </a:p>
          <a:p>
            <a:pPr lvl="1"/>
            <a:r>
              <a:rPr lang="en-US" dirty="0" err="1"/>
              <a:t>Terascale</a:t>
            </a:r>
            <a:r>
              <a:rPr lang="en-US" dirty="0"/>
              <a:t> (2020) = ~$1K</a:t>
            </a:r>
          </a:p>
          <a:p>
            <a:r>
              <a:rPr lang="en-US" dirty="0"/>
              <a:t>Narrow Worker (</a:t>
            </a:r>
            <a:r>
              <a:rPr lang="en-US" dirty="0" err="1"/>
              <a:t>Petascale</a:t>
            </a:r>
            <a:r>
              <a:rPr lang="en-US" dirty="0"/>
              <a:t>)</a:t>
            </a:r>
          </a:p>
          <a:p>
            <a:pPr lvl="1"/>
            <a:r>
              <a:rPr lang="en-US" dirty="0"/>
              <a:t>Recognition (Fast)</a:t>
            </a:r>
          </a:p>
          <a:p>
            <a:pPr lvl="1"/>
            <a:r>
              <a:rPr lang="en-US" dirty="0" err="1"/>
              <a:t>Petascale</a:t>
            </a:r>
            <a:r>
              <a:rPr lang="en-US" dirty="0"/>
              <a:t> (2040) =  ~$1K</a:t>
            </a:r>
          </a:p>
          <a:p>
            <a:r>
              <a:rPr lang="en-US" dirty="0"/>
              <a:t>Broad Worker (</a:t>
            </a:r>
            <a:r>
              <a:rPr lang="en-US" dirty="0" err="1"/>
              <a:t>Exascale</a:t>
            </a:r>
            <a:r>
              <a:rPr lang="en-US" dirty="0"/>
              <a:t>)</a:t>
            </a:r>
          </a:p>
          <a:p>
            <a:pPr lvl="1"/>
            <a:r>
              <a:rPr lang="en-US" dirty="0"/>
              <a:t>Reasoning (Slow)</a:t>
            </a:r>
          </a:p>
          <a:p>
            <a:pPr lvl="1"/>
            <a:r>
              <a:rPr lang="en-US" dirty="0" err="1"/>
              <a:t>Exascale</a:t>
            </a:r>
            <a:r>
              <a:rPr lang="en-US" dirty="0"/>
              <a:t> (2060) = ~$1K</a:t>
            </a:r>
          </a:p>
        </p:txBody>
      </p:sp>
      <p:sp>
        <p:nvSpPr>
          <p:cNvPr id="6" name="Slide Number Placeholder 5"/>
          <p:cNvSpPr>
            <a:spLocks noGrp="1"/>
          </p:cNvSpPr>
          <p:nvPr>
            <p:ph type="sldNum" sz="quarter" idx="12"/>
          </p:nvPr>
        </p:nvSpPr>
        <p:spPr/>
        <p:txBody>
          <a:bodyPr/>
          <a:lstStyle/>
          <a:p>
            <a:fld id="{DBD4480B-3CC3-FF4C-8ADD-7AC88DFD9D78}" type="slidenum">
              <a:rPr lang="en-US" smtClean="0"/>
              <a:t>3</a:t>
            </a:fld>
            <a:endParaRPr lang="en-US"/>
          </a:p>
        </p:txBody>
      </p:sp>
      <p:sp>
        <p:nvSpPr>
          <p:cNvPr id="4" name="Date Placeholder 3"/>
          <p:cNvSpPr>
            <a:spLocks noGrp="1"/>
          </p:cNvSpPr>
          <p:nvPr>
            <p:ph type="dt" sz="half" idx="10"/>
          </p:nvPr>
        </p:nvSpPr>
        <p:spPr/>
        <p:txBody>
          <a:bodyPr/>
          <a:lstStyle/>
          <a:p>
            <a:fld id="{8CC51AE4-1EBD-094A-A48F-53D2AD30796F}" type="datetime1">
              <a:rPr lang="en-US" smtClean="0"/>
              <a:t>8/17/18</a:t>
            </a:fld>
            <a:endParaRPr lang="en-US"/>
          </a:p>
        </p:txBody>
      </p:sp>
      <p:sp>
        <p:nvSpPr>
          <p:cNvPr id="5" name="Footer Placeholder 4"/>
          <p:cNvSpPr>
            <a:spLocks noGrp="1"/>
          </p:cNvSpPr>
          <p:nvPr>
            <p:ph type="ftr" sz="quarter" idx="11"/>
          </p:nvPr>
        </p:nvSpPr>
        <p:spPr/>
        <p:txBody>
          <a:bodyPr/>
          <a:lstStyle/>
          <a:p>
            <a:r>
              <a:rPr lang="en-US"/>
              <a:t>(c) IBM 2017, Cognitive Opentech Group</a:t>
            </a:r>
          </a:p>
        </p:txBody>
      </p:sp>
      <p:grpSp>
        <p:nvGrpSpPr>
          <p:cNvPr id="76" name="Group 75"/>
          <p:cNvGrpSpPr/>
          <p:nvPr/>
        </p:nvGrpSpPr>
        <p:grpSpPr>
          <a:xfrm>
            <a:off x="4550382" y="2121307"/>
            <a:ext cx="6033914" cy="3610458"/>
            <a:chOff x="4035176" y="1685409"/>
            <a:chExt cx="8045217" cy="4813943"/>
          </a:xfrm>
        </p:grpSpPr>
        <p:sp>
          <p:nvSpPr>
            <p:cNvPr id="7" name="Rectangle 6"/>
            <p:cNvSpPr/>
            <p:nvPr/>
          </p:nvSpPr>
          <p:spPr>
            <a:xfrm>
              <a:off x="4638287" y="1828758"/>
              <a:ext cx="6091084" cy="3955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p:cNvCxnSpPr>
              <a:stCxn id="7" idx="1"/>
              <a:endCxn id="7" idx="3"/>
            </p:cNvCxnSpPr>
            <p:nvPr/>
          </p:nvCxnSpPr>
          <p:spPr>
            <a:xfrm>
              <a:off x="4638287" y="3806630"/>
              <a:ext cx="6091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616248" y="2802194"/>
              <a:ext cx="6091084" cy="14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596584" y="4767519"/>
              <a:ext cx="6091084" cy="14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0"/>
              <a:endCxn id="7" idx="2"/>
            </p:cNvCxnSpPr>
            <p:nvPr/>
          </p:nvCxnSpPr>
          <p:spPr>
            <a:xfrm>
              <a:off x="7683829" y="1828758"/>
              <a:ext cx="0" cy="3955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92532" y="1825624"/>
              <a:ext cx="0" cy="3955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79810" y="1825624"/>
              <a:ext cx="0" cy="3955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692003" y="1837383"/>
              <a:ext cx="0" cy="3955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25844" y="1821283"/>
              <a:ext cx="0" cy="3955743"/>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380960" y="5807631"/>
              <a:ext cx="716436" cy="400109"/>
            </a:xfrm>
            <a:prstGeom prst="rect">
              <a:avLst/>
            </a:prstGeom>
            <a:noFill/>
          </p:spPr>
          <p:txBody>
            <a:bodyPr wrap="none" rtlCol="0">
              <a:spAutoFit/>
            </a:bodyPr>
            <a:lstStyle/>
            <a:p>
              <a:r>
                <a:rPr lang="en-US" sz="1350" dirty="0"/>
                <a:t>2080</a:t>
              </a:r>
            </a:p>
          </p:txBody>
        </p:sp>
        <p:sp>
          <p:nvSpPr>
            <p:cNvPr id="27" name="TextBox 26"/>
            <p:cNvSpPr txBox="1"/>
            <p:nvPr/>
          </p:nvSpPr>
          <p:spPr>
            <a:xfrm>
              <a:off x="8420530" y="5781367"/>
              <a:ext cx="716436" cy="400109"/>
            </a:xfrm>
            <a:prstGeom prst="rect">
              <a:avLst/>
            </a:prstGeom>
            <a:noFill/>
          </p:spPr>
          <p:txBody>
            <a:bodyPr wrap="none" rtlCol="0">
              <a:spAutoFit/>
            </a:bodyPr>
            <a:lstStyle/>
            <a:p>
              <a:r>
                <a:rPr lang="en-US" sz="1350" dirty="0"/>
                <a:t>2040</a:t>
              </a:r>
            </a:p>
          </p:txBody>
        </p:sp>
        <p:sp>
          <p:nvSpPr>
            <p:cNvPr id="28" name="TextBox 27"/>
            <p:cNvSpPr txBox="1"/>
            <p:nvPr/>
          </p:nvSpPr>
          <p:spPr>
            <a:xfrm>
              <a:off x="6283515" y="5777026"/>
              <a:ext cx="716436" cy="400109"/>
            </a:xfrm>
            <a:prstGeom prst="rect">
              <a:avLst/>
            </a:prstGeom>
            <a:noFill/>
          </p:spPr>
          <p:txBody>
            <a:bodyPr wrap="none" rtlCol="0">
              <a:spAutoFit/>
            </a:bodyPr>
            <a:lstStyle/>
            <a:p>
              <a:r>
                <a:rPr lang="en-US" sz="1350" dirty="0"/>
                <a:t>2000</a:t>
              </a:r>
            </a:p>
          </p:txBody>
        </p:sp>
        <p:sp>
          <p:nvSpPr>
            <p:cNvPr id="29" name="TextBox 28"/>
            <p:cNvSpPr txBox="1"/>
            <p:nvPr/>
          </p:nvSpPr>
          <p:spPr>
            <a:xfrm>
              <a:off x="4263389" y="5772687"/>
              <a:ext cx="716436" cy="400109"/>
            </a:xfrm>
            <a:prstGeom prst="rect">
              <a:avLst/>
            </a:prstGeom>
            <a:noFill/>
          </p:spPr>
          <p:txBody>
            <a:bodyPr wrap="none" rtlCol="0">
              <a:spAutoFit/>
            </a:bodyPr>
            <a:lstStyle/>
            <a:p>
              <a:r>
                <a:rPr lang="en-US" sz="1350" dirty="0"/>
                <a:t>1960</a:t>
              </a:r>
            </a:p>
          </p:txBody>
        </p:sp>
        <p:cxnSp>
          <p:nvCxnSpPr>
            <p:cNvPr id="31" name="Straight Connector 30"/>
            <p:cNvCxnSpPr/>
            <p:nvPr/>
          </p:nvCxnSpPr>
          <p:spPr>
            <a:xfrm flipH="1" flipV="1">
              <a:off x="6609886" y="1825624"/>
              <a:ext cx="4097445" cy="3955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594558" y="1825623"/>
              <a:ext cx="4097445" cy="3955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663949" y="1870075"/>
              <a:ext cx="4074329" cy="3933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7" idx="2"/>
            </p:cNvCxnSpPr>
            <p:nvPr/>
          </p:nvCxnSpPr>
          <p:spPr>
            <a:xfrm flipH="1" flipV="1">
              <a:off x="4613645" y="2828701"/>
              <a:ext cx="3070184" cy="295580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087731" y="4597601"/>
              <a:ext cx="601019" cy="400109"/>
            </a:xfrm>
            <a:prstGeom prst="rect">
              <a:avLst/>
            </a:prstGeom>
            <a:noFill/>
          </p:spPr>
          <p:txBody>
            <a:bodyPr wrap="none" rtlCol="0">
              <a:spAutoFit/>
            </a:bodyPr>
            <a:lstStyle/>
            <a:p>
              <a:r>
                <a:rPr lang="en-US" sz="1350"/>
                <a:t>$1K</a:t>
              </a:r>
            </a:p>
          </p:txBody>
        </p:sp>
        <p:sp>
          <p:nvSpPr>
            <p:cNvPr id="37" name="TextBox 36"/>
            <p:cNvSpPr txBox="1"/>
            <p:nvPr/>
          </p:nvSpPr>
          <p:spPr>
            <a:xfrm>
              <a:off x="4035176" y="3612088"/>
              <a:ext cx="677964" cy="400109"/>
            </a:xfrm>
            <a:prstGeom prst="rect">
              <a:avLst/>
            </a:prstGeom>
            <a:noFill/>
          </p:spPr>
          <p:txBody>
            <a:bodyPr wrap="none" rtlCol="0">
              <a:spAutoFit/>
            </a:bodyPr>
            <a:lstStyle/>
            <a:p>
              <a:r>
                <a:rPr lang="en-US" sz="1350" dirty="0"/>
                <a:t>$1M</a:t>
              </a:r>
            </a:p>
          </p:txBody>
        </p:sp>
        <p:sp>
          <p:nvSpPr>
            <p:cNvPr id="38" name="TextBox 37"/>
            <p:cNvSpPr txBox="1"/>
            <p:nvPr/>
          </p:nvSpPr>
          <p:spPr>
            <a:xfrm>
              <a:off x="4072151" y="2697265"/>
              <a:ext cx="607432" cy="400109"/>
            </a:xfrm>
            <a:prstGeom prst="rect">
              <a:avLst/>
            </a:prstGeom>
            <a:noFill/>
          </p:spPr>
          <p:txBody>
            <a:bodyPr wrap="none" rtlCol="0">
              <a:spAutoFit/>
            </a:bodyPr>
            <a:lstStyle/>
            <a:p>
              <a:r>
                <a:rPr lang="en-US" sz="1350" dirty="0"/>
                <a:t>$1B</a:t>
              </a:r>
            </a:p>
          </p:txBody>
        </p:sp>
        <p:sp>
          <p:nvSpPr>
            <p:cNvPr id="39" name="TextBox 38"/>
            <p:cNvSpPr txBox="1"/>
            <p:nvPr/>
          </p:nvSpPr>
          <p:spPr>
            <a:xfrm>
              <a:off x="4116755" y="1685409"/>
              <a:ext cx="594608" cy="400109"/>
            </a:xfrm>
            <a:prstGeom prst="rect">
              <a:avLst/>
            </a:prstGeom>
            <a:noFill/>
          </p:spPr>
          <p:txBody>
            <a:bodyPr wrap="none" rtlCol="0">
              <a:spAutoFit/>
            </a:bodyPr>
            <a:lstStyle/>
            <a:p>
              <a:r>
                <a:rPr lang="en-US" sz="1350" dirty="0"/>
                <a:t>$1T</a:t>
              </a:r>
            </a:p>
          </p:txBody>
        </p:sp>
        <p:sp>
          <p:nvSpPr>
            <p:cNvPr id="40" name="TextBox 39"/>
            <p:cNvSpPr txBox="1"/>
            <p:nvPr/>
          </p:nvSpPr>
          <p:spPr>
            <a:xfrm>
              <a:off x="9400744" y="5802351"/>
              <a:ext cx="716436" cy="400109"/>
            </a:xfrm>
            <a:prstGeom prst="rect">
              <a:avLst/>
            </a:prstGeom>
            <a:noFill/>
          </p:spPr>
          <p:txBody>
            <a:bodyPr wrap="none" rtlCol="0">
              <a:spAutoFit/>
            </a:bodyPr>
            <a:lstStyle/>
            <a:p>
              <a:r>
                <a:rPr lang="en-US" sz="1350" dirty="0"/>
                <a:t>2060</a:t>
              </a:r>
            </a:p>
          </p:txBody>
        </p:sp>
        <p:sp>
          <p:nvSpPr>
            <p:cNvPr id="41" name="TextBox 40"/>
            <p:cNvSpPr txBox="1"/>
            <p:nvPr/>
          </p:nvSpPr>
          <p:spPr>
            <a:xfrm>
              <a:off x="7322327" y="5787637"/>
              <a:ext cx="716436" cy="400109"/>
            </a:xfrm>
            <a:prstGeom prst="rect">
              <a:avLst/>
            </a:prstGeom>
            <a:noFill/>
          </p:spPr>
          <p:txBody>
            <a:bodyPr wrap="none" rtlCol="0">
              <a:spAutoFit/>
            </a:bodyPr>
            <a:lstStyle/>
            <a:p>
              <a:r>
                <a:rPr lang="en-US" sz="1350" dirty="0"/>
                <a:t>2020</a:t>
              </a:r>
            </a:p>
          </p:txBody>
        </p:sp>
        <p:sp>
          <p:nvSpPr>
            <p:cNvPr id="42" name="TextBox 41"/>
            <p:cNvSpPr txBox="1"/>
            <p:nvPr/>
          </p:nvSpPr>
          <p:spPr>
            <a:xfrm>
              <a:off x="5282679" y="5793126"/>
              <a:ext cx="716436" cy="400109"/>
            </a:xfrm>
            <a:prstGeom prst="rect">
              <a:avLst/>
            </a:prstGeom>
            <a:noFill/>
          </p:spPr>
          <p:txBody>
            <a:bodyPr wrap="none" rtlCol="0">
              <a:spAutoFit/>
            </a:bodyPr>
            <a:lstStyle/>
            <a:p>
              <a:r>
                <a:rPr lang="en-US" sz="1350" dirty="0"/>
                <a:t>1980</a:t>
              </a:r>
            </a:p>
          </p:txBody>
        </p:sp>
        <p:sp>
          <p:nvSpPr>
            <p:cNvPr id="45" name="TextBox 44"/>
            <p:cNvSpPr txBox="1"/>
            <p:nvPr/>
          </p:nvSpPr>
          <p:spPr>
            <a:xfrm rot="2594610">
              <a:off x="6825273" y="2383382"/>
              <a:ext cx="1926511" cy="400109"/>
            </a:xfrm>
            <a:prstGeom prst="rect">
              <a:avLst/>
            </a:prstGeom>
            <a:noFill/>
          </p:spPr>
          <p:txBody>
            <a:bodyPr wrap="none" rtlCol="0">
              <a:spAutoFit/>
            </a:bodyPr>
            <a:lstStyle/>
            <a:p>
              <a:r>
                <a:rPr lang="en-US" sz="1350" dirty="0" err="1"/>
                <a:t>Exascale</a:t>
              </a:r>
              <a:r>
                <a:rPr lang="en-US" sz="1350" dirty="0"/>
                <a:t> (10**18)</a:t>
              </a:r>
            </a:p>
          </p:txBody>
        </p:sp>
        <p:sp>
          <p:nvSpPr>
            <p:cNvPr id="46" name="TextBox 45"/>
            <p:cNvSpPr txBox="1"/>
            <p:nvPr/>
          </p:nvSpPr>
          <p:spPr>
            <a:xfrm rot="2675012">
              <a:off x="5702915" y="2399077"/>
              <a:ext cx="2020468" cy="400109"/>
            </a:xfrm>
            <a:prstGeom prst="rect">
              <a:avLst/>
            </a:prstGeom>
            <a:noFill/>
          </p:spPr>
          <p:txBody>
            <a:bodyPr wrap="none" rtlCol="0">
              <a:spAutoFit/>
            </a:bodyPr>
            <a:lstStyle/>
            <a:p>
              <a:r>
                <a:rPr lang="en-US" sz="1350" dirty="0" err="1"/>
                <a:t>Petascale</a:t>
              </a:r>
              <a:r>
                <a:rPr lang="en-US" sz="1350" dirty="0"/>
                <a:t> (10**15)</a:t>
              </a:r>
            </a:p>
          </p:txBody>
        </p:sp>
        <p:sp>
          <p:nvSpPr>
            <p:cNvPr id="47" name="TextBox 46"/>
            <p:cNvSpPr txBox="1"/>
            <p:nvPr/>
          </p:nvSpPr>
          <p:spPr>
            <a:xfrm rot="2589676">
              <a:off x="4740737" y="2477037"/>
              <a:ext cx="2001916" cy="400109"/>
            </a:xfrm>
            <a:prstGeom prst="rect">
              <a:avLst/>
            </a:prstGeom>
            <a:noFill/>
          </p:spPr>
          <p:txBody>
            <a:bodyPr wrap="none" rtlCol="0">
              <a:spAutoFit/>
            </a:bodyPr>
            <a:lstStyle/>
            <a:p>
              <a:r>
                <a:rPr lang="en-US" sz="1350" dirty="0" err="1"/>
                <a:t>Terascale</a:t>
              </a:r>
              <a:r>
                <a:rPr lang="en-US" sz="1350" dirty="0"/>
                <a:t> (10**12)</a:t>
              </a:r>
            </a:p>
          </p:txBody>
        </p:sp>
        <p:cxnSp>
          <p:nvCxnSpPr>
            <p:cNvPr id="51" name="Straight Connector 50"/>
            <p:cNvCxnSpPr/>
            <p:nvPr/>
          </p:nvCxnSpPr>
          <p:spPr>
            <a:xfrm flipH="1" flipV="1">
              <a:off x="4657206" y="4178052"/>
              <a:ext cx="1649515" cy="1588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4608211" y="3426202"/>
              <a:ext cx="2428305" cy="2366922"/>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2589676">
              <a:off x="5682160" y="4962021"/>
              <a:ext cx="2016279" cy="400109"/>
            </a:xfrm>
            <a:prstGeom prst="rect">
              <a:avLst/>
            </a:prstGeom>
            <a:noFill/>
          </p:spPr>
          <p:txBody>
            <a:bodyPr wrap="none" rtlCol="0">
              <a:spAutoFit/>
            </a:bodyPr>
            <a:lstStyle/>
            <a:p>
              <a:r>
                <a:rPr lang="en-US" sz="1350" dirty="0" err="1"/>
                <a:t>Megascale</a:t>
              </a:r>
              <a:r>
                <a:rPr lang="en-US" sz="1350" dirty="0"/>
                <a:t> (10**6)</a:t>
              </a:r>
            </a:p>
          </p:txBody>
        </p:sp>
        <p:sp>
          <p:nvSpPr>
            <p:cNvPr id="67" name="TextBox 66"/>
            <p:cNvSpPr txBox="1"/>
            <p:nvPr/>
          </p:nvSpPr>
          <p:spPr>
            <a:xfrm rot="2589676">
              <a:off x="4965587" y="4920842"/>
              <a:ext cx="1836657" cy="400109"/>
            </a:xfrm>
            <a:prstGeom prst="rect">
              <a:avLst/>
            </a:prstGeom>
            <a:noFill/>
          </p:spPr>
          <p:txBody>
            <a:bodyPr wrap="none" rtlCol="0">
              <a:spAutoFit/>
            </a:bodyPr>
            <a:lstStyle/>
            <a:p>
              <a:r>
                <a:rPr lang="en-US" sz="1350" dirty="0" err="1"/>
                <a:t>Kiloscale</a:t>
              </a:r>
              <a:r>
                <a:rPr lang="en-US" sz="1350" dirty="0"/>
                <a:t> (10**3)</a:t>
              </a:r>
            </a:p>
          </p:txBody>
        </p:sp>
        <p:sp>
          <p:nvSpPr>
            <p:cNvPr id="59" name="Rectangle 58"/>
            <p:cNvSpPr/>
            <p:nvPr/>
          </p:nvSpPr>
          <p:spPr>
            <a:xfrm>
              <a:off x="6799421" y="4785401"/>
              <a:ext cx="3936646" cy="352972"/>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p:cNvSpPr/>
            <p:nvPr/>
          </p:nvSpPr>
          <p:spPr>
            <a:xfrm>
              <a:off x="4630638" y="4084911"/>
              <a:ext cx="6091441" cy="410907"/>
            </a:xfrm>
            <a:prstGeom prst="rect">
              <a:avLst/>
            </a:prstGeom>
            <a:gradFill flip="none" rotWithShape="1">
              <a:gsLst>
                <a:gs pos="0">
                  <a:schemeClr val="accent1">
                    <a:lumMod val="5000"/>
                    <a:lumOff val="95000"/>
                    <a:alpha val="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TextBox 49"/>
            <p:cNvSpPr txBox="1"/>
            <p:nvPr/>
          </p:nvSpPr>
          <p:spPr>
            <a:xfrm rot="2589676">
              <a:off x="6320071" y="4942890"/>
              <a:ext cx="1903000" cy="400109"/>
            </a:xfrm>
            <a:prstGeom prst="rect">
              <a:avLst/>
            </a:prstGeom>
            <a:noFill/>
          </p:spPr>
          <p:txBody>
            <a:bodyPr wrap="none" rtlCol="0">
              <a:spAutoFit/>
            </a:bodyPr>
            <a:lstStyle/>
            <a:p>
              <a:r>
                <a:rPr lang="en-US" sz="1350" dirty="0" err="1"/>
                <a:t>Gigascale</a:t>
              </a:r>
              <a:r>
                <a:rPr lang="en-US" sz="1350" dirty="0"/>
                <a:t> (10**9)</a:t>
              </a:r>
            </a:p>
          </p:txBody>
        </p:sp>
        <p:sp>
          <p:nvSpPr>
            <p:cNvPr id="8" name="TextBox 7"/>
            <p:cNvSpPr txBox="1"/>
            <p:nvPr/>
          </p:nvSpPr>
          <p:spPr>
            <a:xfrm>
              <a:off x="8206030" y="6099243"/>
              <a:ext cx="1355243" cy="400109"/>
            </a:xfrm>
            <a:prstGeom prst="rect">
              <a:avLst/>
            </a:prstGeom>
            <a:noFill/>
          </p:spPr>
          <p:txBody>
            <a:bodyPr wrap="none" rtlCol="0">
              <a:spAutoFit/>
            </a:bodyPr>
            <a:lstStyle/>
            <a:p>
              <a:r>
                <a:rPr lang="en-US" sz="1350"/>
                <a:t>+/- 10 years</a:t>
              </a:r>
            </a:p>
          </p:txBody>
        </p:sp>
        <p:cxnSp>
          <p:nvCxnSpPr>
            <p:cNvPr id="10" name="Straight Arrow Connector 9"/>
            <p:cNvCxnSpPr/>
            <p:nvPr/>
          </p:nvCxnSpPr>
          <p:spPr>
            <a:xfrm>
              <a:off x="6420624" y="3555899"/>
              <a:ext cx="1231361" cy="121162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47670" y="3332179"/>
              <a:ext cx="6074408" cy="222366"/>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2" name="Straight Arrow Connector 51"/>
            <p:cNvCxnSpPr/>
            <p:nvPr/>
          </p:nvCxnSpPr>
          <p:spPr>
            <a:xfrm>
              <a:off x="5728612" y="3882927"/>
              <a:ext cx="1991252" cy="1903356"/>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107079" y="5471782"/>
              <a:ext cx="481328" cy="400109"/>
            </a:xfrm>
            <a:prstGeom prst="rect">
              <a:avLst/>
            </a:prstGeom>
            <a:noFill/>
          </p:spPr>
          <p:txBody>
            <a:bodyPr wrap="none" rtlCol="0">
              <a:spAutoFit/>
            </a:bodyPr>
            <a:lstStyle/>
            <a:p>
              <a:r>
                <a:rPr lang="en-US" sz="1350" dirty="0"/>
                <a:t>$1</a:t>
              </a:r>
            </a:p>
          </p:txBody>
        </p:sp>
        <p:sp>
          <p:nvSpPr>
            <p:cNvPr id="57" name="Rectangle 56"/>
            <p:cNvSpPr/>
            <p:nvPr/>
          </p:nvSpPr>
          <p:spPr>
            <a:xfrm>
              <a:off x="4652590" y="3735295"/>
              <a:ext cx="6074408" cy="222366"/>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8" name="Straight Arrow Connector 47"/>
            <p:cNvCxnSpPr/>
            <p:nvPr/>
          </p:nvCxnSpPr>
          <p:spPr>
            <a:xfrm>
              <a:off x="7021459" y="3211548"/>
              <a:ext cx="1523575" cy="1452859"/>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356483" y="2565420"/>
              <a:ext cx="2154709" cy="2073747"/>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765589" y="3966018"/>
              <a:ext cx="1225121" cy="677108"/>
            </a:xfrm>
            <a:prstGeom prst="rect">
              <a:avLst/>
            </a:prstGeom>
            <a:noFill/>
          </p:spPr>
          <p:txBody>
            <a:bodyPr wrap="none" rtlCol="0">
              <a:spAutoFit/>
            </a:bodyPr>
            <a:lstStyle/>
            <a:p>
              <a:r>
                <a:rPr lang="en-US" sz="900" dirty="0"/>
                <a:t>Person Average</a:t>
              </a:r>
              <a:br>
                <a:rPr lang="en-US" sz="900" dirty="0"/>
              </a:br>
              <a:r>
                <a:rPr lang="en-US" sz="900" dirty="0"/>
                <a:t>Annual Salary</a:t>
              </a:r>
            </a:p>
            <a:p>
              <a:r>
                <a:rPr lang="en-US" sz="900" dirty="0"/>
                <a:t>(Living Income)</a:t>
              </a:r>
            </a:p>
          </p:txBody>
        </p:sp>
        <p:sp>
          <p:nvSpPr>
            <p:cNvPr id="56" name="TextBox 55"/>
            <p:cNvSpPr txBox="1"/>
            <p:nvPr/>
          </p:nvSpPr>
          <p:spPr>
            <a:xfrm>
              <a:off x="10759750" y="3201506"/>
              <a:ext cx="1274281" cy="492443"/>
            </a:xfrm>
            <a:prstGeom prst="rect">
              <a:avLst/>
            </a:prstGeom>
            <a:noFill/>
          </p:spPr>
          <p:txBody>
            <a:bodyPr wrap="none" rtlCol="0">
              <a:spAutoFit/>
            </a:bodyPr>
            <a:lstStyle/>
            <a:p>
              <a:r>
                <a:rPr lang="en-US" sz="900"/>
                <a:t>Super Computer</a:t>
              </a:r>
              <a:br>
                <a:rPr lang="en-US" sz="900"/>
              </a:br>
              <a:r>
                <a:rPr lang="en-US" sz="900"/>
                <a:t>Cost</a:t>
              </a:r>
              <a:endParaRPr lang="en-US" sz="900" dirty="0"/>
            </a:p>
          </p:txBody>
        </p:sp>
        <p:sp>
          <p:nvSpPr>
            <p:cNvPr id="58" name="TextBox 57"/>
            <p:cNvSpPr txBox="1"/>
            <p:nvPr/>
          </p:nvSpPr>
          <p:spPr>
            <a:xfrm>
              <a:off x="10764670" y="3693110"/>
              <a:ext cx="1250769" cy="307776"/>
            </a:xfrm>
            <a:prstGeom prst="rect">
              <a:avLst/>
            </a:prstGeom>
            <a:noFill/>
          </p:spPr>
          <p:txBody>
            <a:bodyPr wrap="none" rtlCol="0">
              <a:spAutoFit/>
            </a:bodyPr>
            <a:lstStyle/>
            <a:p>
              <a:r>
                <a:rPr lang="en-US" sz="900"/>
                <a:t>Mainframe Cost</a:t>
              </a:r>
              <a:endParaRPr lang="en-US" sz="900" dirty="0"/>
            </a:p>
          </p:txBody>
        </p:sp>
        <p:sp>
          <p:nvSpPr>
            <p:cNvPr id="60" name="TextBox 59"/>
            <p:cNvSpPr txBox="1"/>
            <p:nvPr/>
          </p:nvSpPr>
          <p:spPr>
            <a:xfrm>
              <a:off x="10752680" y="4833539"/>
              <a:ext cx="1327713" cy="307776"/>
            </a:xfrm>
            <a:prstGeom prst="rect">
              <a:avLst/>
            </a:prstGeom>
            <a:noFill/>
          </p:spPr>
          <p:txBody>
            <a:bodyPr wrap="none" rtlCol="0">
              <a:spAutoFit/>
            </a:bodyPr>
            <a:lstStyle/>
            <a:p>
              <a:r>
                <a:rPr lang="en-US" sz="900" dirty="0"/>
                <a:t>Smartphone Cost</a:t>
              </a:r>
            </a:p>
          </p:txBody>
        </p:sp>
        <p:cxnSp>
          <p:nvCxnSpPr>
            <p:cNvPr id="65" name="Straight Arrow Connector 64"/>
            <p:cNvCxnSpPr/>
            <p:nvPr/>
          </p:nvCxnSpPr>
          <p:spPr>
            <a:xfrm>
              <a:off x="5192544" y="3966018"/>
              <a:ext cx="1843972" cy="1818482"/>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614250" y="4160816"/>
              <a:ext cx="1754352" cy="1651183"/>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a:off x="7482974" y="3570295"/>
            <a:ext cx="1558813" cy="1522628"/>
          </a:xfrm>
          <a:prstGeom prst="straightConnector1">
            <a:avLst/>
          </a:prstGeom>
          <a:ln w="177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736508">
            <a:off x="7462802" y="4105542"/>
            <a:ext cx="1388522" cy="253916"/>
          </a:xfrm>
          <a:prstGeom prst="rect">
            <a:avLst/>
          </a:prstGeom>
          <a:noFill/>
        </p:spPr>
        <p:txBody>
          <a:bodyPr wrap="none" rtlCol="0">
            <a:spAutoFit/>
          </a:bodyPr>
          <a:lstStyle/>
          <a:p>
            <a:r>
              <a:rPr lang="en-US" sz="1050" dirty="0"/>
              <a:t>Cost of Digital Worker</a:t>
            </a:r>
          </a:p>
        </p:txBody>
      </p:sp>
      <p:sp>
        <p:nvSpPr>
          <p:cNvPr id="9" name="Oval 8"/>
          <p:cNvSpPr/>
          <p:nvPr/>
        </p:nvSpPr>
        <p:spPr>
          <a:xfrm>
            <a:off x="3891049" y="3651205"/>
            <a:ext cx="251247" cy="236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T</a:t>
            </a:r>
          </a:p>
        </p:txBody>
      </p:sp>
      <p:sp>
        <p:nvSpPr>
          <p:cNvPr id="61" name="Oval 60"/>
          <p:cNvSpPr/>
          <p:nvPr/>
        </p:nvSpPr>
        <p:spPr>
          <a:xfrm>
            <a:off x="3895401" y="4277213"/>
            <a:ext cx="251247" cy="236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a:t>
            </a:r>
          </a:p>
        </p:txBody>
      </p:sp>
      <p:sp>
        <p:nvSpPr>
          <p:cNvPr id="62" name="Oval 61"/>
          <p:cNvSpPr/>
          <p:nvPr/>
        </p:nvSpPr>
        <p:spPr>
          <a:xfrm>
            <a:off x="3811125" y="4870986"/>
            <a:ext cx="251247" cy="236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E</a:t>
            </a:r>
          </a:p>
        </p:txBody>
      </p:sp>
      <p:sp>
        <p:nvSpPr>
          <p:cNvPr id="63" name="Oval 62"/>
          <p:cNvSpPr/>
          <p:nvPr/>
        </p:nvSpPr>
        <p:spPr>
          <a:xfrm>
            <a:off x="7205489" y="4348794"/>
            <a:ext cx="251247" cy="236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a:t>
            </a:r>
          </a:p>
        </p:txBody>
      </p:sp>
      <p:sp>
        <p:nvSpPr>
          <p:cNvPr id="64" name="Oval 63"/>
          <p:cNvSpPr/>
          <p:nvPr/>
        </p:nvSpPr>
        <p:spPr>
          <a:xfrm>
            <a:off x="7959460" y="4351995"/>
            <a:ext cx="251247" cy="236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a:t>
            </a:r>
          </a:p>
        </p:txBody>
      </p:sp>
      <p:sp>
        <p:nvSpPr>
          <p:cNvPr id="70" name="Oval 69"/>
          <p:cNvSpPr/>
          <p:nvPr/>
        </p:nvSpPr>
        <p:spPr>
          <a:xfrm>
            <a:off x="8678772" y="4363001"/>
            <a:ext cx="251247" cy="236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E</a:t>
            </a:r>
          </a:p>
        </p:txBody>
      </p:sp>
      <p:cxnSp>
        <p:nvCxnSpPr>
          <p:cNvPr id="17" name="Straight Arrow Connector 16"/>
          <p:cNvCxnSpPr/>
          <p:nvPr/>
        </p:nvCxnSpPr>
        <p:spPr>
          <a:xfrm>
            <a:off x="1876426" y="2276748"/>
            <a:ext cx="2001374" cy="0"/>
          </a:xfrm>
          <a:prstGeom prst="straightConnector1">
            <a:avLst/>
          </a:prstGeom>
          <a:ln w="254000">
            <a:solidFill>
              <a:srgbClr val="FFFF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170727" y="2121307"/>
            <a:ext cx="897656" cy="3116778"/>
          </a:xfrm>
          <a:prstGeom prst="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ln w="22225">
                <a:solidFill>
                  <a:schemeClr val="accent2"/>
                </a:solidFill>
                <a:prstDash val="solid"/>
              </a:ln>
              <a:solidFill>
                <a:schemeClr val="accent2">
                  <a:lumMod val="40000"/>
                  <a:lumOff val="60000"/>
                </a:schemeClr>
              </a:solidFill>
            </a:endParaRPr>
          </a:p>
        </p:txBody>
      </p:sp>
      <p:sp>
        <p:nvSpPr>
          <p:cNvPr id="18" name="TextBox 17"/>
          <p:cNvSpPr txBox="1"/>
          <p:nvPr/>
        </p:nvSpPr>
        <p:spPr>
          <a:xfrm>
            <a:off x="6731259" y="1819275"/>
            <a:ext cx="1899879" cy="369332"/>
          </a:xfrm>
          <a:prstGeom prst="rect">
            <a:avLst/>
          </a:prstGeom>
          <a:noFill/>
        </p:spPr>
        <p:txBody>
          <a:bodyPr wrap="none" rtlCol="0">
            <a:spAutoFit/>
          </a:bodyPr>
          <a:lstStyle/>
          <a:p>
            <a:pPr algn="ctr"/>
            <a:r>
              <a:rPr lang="en-US" sz="900" b="1" dirty="0"/>
              <a:t>AI Progress on Open Leaderboards</a:t>
            </a:r>
          </a:p>
          <a:p>
            <a:pPr algn="ctr"/>
            <a:r>
              <a:rPr lang="en-US" sz="900" b="1" dirty="0"/>
              <a:t>Benchmark Roadmap to solve AI/IA</a:t>
            </a:r>
          </a:p>
        </p:txBody>
      </p:sp>
    </p:spTree>
    <p:extLst>
      <p:ext uri="{BB962C8B-B14F-4D97-AF65-F5344CB8AC3E}">
        <p14:creationId xmlns:p14="http://schemas.microsoft.com/office/powerpoint/2010/main" val="19860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462" y="-65539"/>
            <a:ext cx="8229600" cy="1143000"/>
          </a:xfrm>
        </p:spPr>
        <p:txBody>
          <a:bodyPr/>
          <a:lstStyle/>
          <a:p>
            <a:r>
              <a:rPr lang="en-US" dirty="0"/>
              <a:t>Compute Timeline: GDP/Employee</a:t>
            </a:r>
          </a:p>
        </p:txBody>
      </p:sp>
      <p:sp>
        <p:nvSpPr>
          <p:cNvPr id="4" name="Date Placeholder 3"/>
          <p:cNvSpPr>
            <a:spLocks noGrp="1"/>
          </p:cNvSpPr>
          <p:nvPr>
            <p:ph type="dt" sz="half" idx="10"/>
          </p:nvPr>
        </p:nvSpPr>
        <p:spPr/>
        <p:txBody>
          <a:bodyPr/>
          <a:lstStyle/>
          <a:p>
            <a:fld id="{8CC51AE4-1EBD-094A-A48F-53D2AD30796F}" type="datetime1">
              <a:rPr lang="en-US" smtClean="0"/>
              <a:t>8/17/18</a:t>
            </a:fld>
            <a:endParaRPr lang="en-US"/>
          </a:p>
        </p:txBody>
      </p:sp>
      <p:sp>
        <p:nvSpPr>
          <p:cNvPr id="5" name="Footer Placeholder 4"/>
          <p:cNvSpPr>
            <a:spLocks noGrp="1"/>
          </p:cNvSpPr>
          <p:nvPr>
            <p:ph type="ftr" sz="quarter" idx="11"/>
          </p:nvPr>
        </p:nvSpPr>
        <p:spPr/>
        <p:txBody>
          <a:bodyPr/>
          <a:lstStyle/>
          <a:p>
            <a:r>
              <a:rPr lang="en-US"/>
              <a:t>(c) IBM 2017, Cognitive Opentech Group</a:t>
            </a:r>
          </a:p>
        </p:txBody>
      </p:sp>
      <p:sp>
        <p:nvSpPr>
          <p:cNvPr id="6" name="Slide Number Placeholder 5"/>
          <p:cNvSpPr>
            <a:spLocks noGrp="1"/>
          </p:cNvSpPr>
          <p:nvPr>
            <p:ph type="sldNum" sz="quarter" idx="12"/>
          </p:nvPr>
        </p:nvSpPr>
        <p:spPr/>
        <p:txBody>
          <a:bodyPr/>
          <a:lstStyle/>
          <a:p>
            <a:fld id="{DBD4480B-3CC3-FF4C-8ADD-7AC88DFD9D78}" type="slidenum">
              <a:rPr lang="en-US" smtClean="0"/>
              <a:t>4</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062" y="1077962"/>
            <a:ext cx="9144000" cy="4820394"/>
          </a:xfrm>
          <a:prstGeom prst="rect">
            <a:avLst/>
          </a:prstGeom>
        </p:spPr>
      </p:pic>
      <p:sp>
        <p:nvSpPr>
          <p:cNvPr id="3" name="TextBox 2"/>
          <p:cNvSpPr txBox="1"/>
          <p:nvPr/>
        </p:nvSpPr>
        <p:spPr>
          <a:xfrm>
            <a:off x="7916917" y="1432690"/>
            <a:ext cx="772134" cy="300082"/>
          </a:xfrm>
          <a:prstGeom prst="rect">
            <a:avLst/>
          </a:prstGeom>
          <a:noFill/>
        </p:spPr>
        <p:txBody>
          <a:bodyPr wrap="none" rtlCol="0">
            <a:spAutoFit/>
          </a:bodyPr>
          <a:lstStyle/>
          <a:p>
            <a:r>
              <a:rPr lang="en-US" sz="1350" dirty="0"/>
              <a:t>(</a:t>
            </a:r>
            <a:r>
              <a:rPr lang="en-US" sz="1350" dirty="0">
                <a:hlinkClick r:id="rId4"/>
              </a:rPr>
              <a:t>Source</a:t>
            </a:r>
            <a:r>
              <a:rPr lang="en-US" sz="1350" dirty="0"/>
              <a:t>)</a:t>
            </a:r>
          </a:p>
        </p:txBody>
      </p:sp>
      <p:sp>
        <p:nvSpPr>
          <p:cNvPr id="8" name="TextBox 7"/>
          <p:cNvSpPr txBox="1"/>
          <p:nvPr/>
        </p:nvSpPr>
        <p:spPr>
          <a:xfrm>
            <a:off x="3434502" y="859244"/>
            <a:ext cx="6558206" cy="300082"/>
          </a:xfrm>
          <a:prstGeom prst="rect">
            <a:avLst/>
          </a:prstGeom>
          <a:noFill/>
        </p:spPr>
        <p:txBody>
          <a:bodyPr wrap="none" rtlCol="0">
            <a:spAutoFit/>
          </a:bodyPr>
          <a:lstStyle/>
          <a:p>
            <a:r>
              <a:rPr lang="en-US" sz="1350" dirty="0"/>
              <a:t>Lower compute costs translate into increasing productivity and GDP/employees for nations</a:t>
            </a:r>
          </a:p>
        </p:txBody>
      </p:sp>
      <p:sp>
        <p:nvSpPr>
          <p:cNvPr id="9" name="TextBox 8"/>
          <p:cNvSpPr txBox="1"/>
          <p:nvPr/>
        </p:nvSpPr>
        <p:spPr>
          <a:xfrm>
            <a:off x="3444027" y="1078319"/>
            <a:ext cx="6011774" cy="300082"/>
          </a:xfrm>
          <a:prstGeom prst="rect">
            <a:avLst/>
          </a:prstGeom>
          <a:noFill/>
        </p:spPr>
        <p:txBody>
          <a:bodyPr wrap="none" rtlCol="0">
            <a:spAutoFit/>
          </a:bodyPr>
          <a:lstStyle/>
          <a:p>
            <a:r>
              <a:rPr lang="en-US" sz="1350" dirty="0"/>
              <a:t>Increasing productivity and GDP/employees should translate into wealthier citizens</a:t>
            </a:r>
          </a:p>
        </p:txBody>
      </p:sp>
      <p:sp>
        <p:nvSpPr>
          <p:cNvPr id="10" name="Rectangle 9"/>
          <p:cNvSpPr/>
          <p:nvPr/>
        </p:nvSpPr>
        <p:spPr>
          <a:xfrm>
            <a:off x="7227877" y="2283232"/>
            <a:ext cx="897656" cy="3116778"/>
          </a:xfrm>
          <a:prstGeom prst="rect">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6788409" y="1981200"/>
            <a:ext cx="1899879" cy="369332"/>
          </a:xfrm>
          <a:prstGeom prst="rect">
            <a:avLst/>
          </a:prstGeom>
          <a:noFill/>
        </p:spPr>
        <p:txBody>
          <a:bodyPr wrap="none" rtlCol="0">
            <a:spAutoFit/>
          </a:bodyPr>
          <a:lstStyle/>
          <a:p>
            <a:pPr algn="ctr"/>
            <a:r>
              <a:rPr lang="en-US" sz="900" b="1" dirty="0"/>
              <a:t>AI Progress on Open Leaderboards</a:t>
            </a:r>
          </a:p>
          <a:p>
            <a:pPr algn="ctr"/>
            <a:r>
              <a:rPr lang="en-US" sz="900" b="1" dirty="0"/>
              <a:t>Benchmark Roadmap to solve AI/IA</a:t>
            </a:r>
          </a:p>
        </p:txBody>
      </p:sp>
      <p:cxnSp>
        <p:nvCxnSpPr>
          <p:cNvPr id="12" name="Straight Arrow Connector 11"/>
          <p:cNvCxnSpPr/>
          <p:nvPr/>
        </p:nvCxnSpPr>
        <p:spPr>
          <a:xfrm>
            <a:off x="1685925" y="2390776"/>
            <a:ext cx="2438400" cy="22399"/>
          </a:xfrm>
          <a:prstGeom prst="straightConnector1">
            <a:avLst/>
          </a:prstGeom>
          <a:ln w="317500">
            <a:solidFill>
              <a:srgbClr val="FF2EAC">
                <a:alpha val="50196"/>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29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433" y="383647"/>
            <a:ext cx="10515600" cy="1325563"/>
          </a:xfrm>
        </p:spPr>
        <p:txBody>
          <a:bodyPr>
            <a:normAutofit/>
          </a:bodyPr>
          <a:lstStyle/>
          <a:p>
            <a:r>
              <a:rPr lang="en-US" dirty="0"/>
              <a:t>Data: 10 million minutes of experience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4433" y="2404647"/>
            <a:ext cx="4493231" cy="297195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664" y="2339335"/>
            <a:ext cx="1997480" cy="303726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2296" y="2324517"/>
            <a:ext cx="2152265" cy="3052082"/>
          </a:xfrm>
          <a:prstGeom prst="rect">
            <a:avLst/>
          </a:prstGeom>
        </p:spPr>
      </p:pic>
      <p:sp>
        <p:nvSpPr>
          <p:cNvPr id="7" name="Date Placeholder 6"/>
          <p:cNvSpPr>
            <a:spLocks noGrp="1"/>
          </p:cNvSpPr>
          <p:nvPr>
            <p:ph type="dt" sz="half" idx="10"/>
          </p:nvPr>
        </p:nvSpPr>
        <p:spPr/>
        <p:txBody>
          <a:bodyPr/>
          <a:lstStyle/>
          <a:p>
            <a:fld id="{4D11ECF2-6D9E-5846-8F3E-4C2BF8FB4E7D}" type="datetime1">
              <a:rPr lang="en-US" smtClean="0"/>
              <a:t>8/17/18</a:t>
            </a:fld>
            <a:endParaRPr lang="en-US" dirty="0"/>
          </a:p>
        </p:txBody>
      </p:sp>
      <p:sp>
        <p:nvSpPr>
          <p:cNvPr id="8" name="Footer Placeholder 7"/>
          <p:cNvSpPr>
            <a:spLocks noGrp="1"/>
          </p:cNvSpPr>
          <p:nvPr>
            <p:ph type="ftr" sz="quarter" idx="11"/>
          </p:nvPr>
        </p:nvSpPr>
        <p:spPr/>
        <p:txBody>
          <a:bodyPr/>
          <a:lstStyle/>
          <a:p>
            <a:r>
              <a:rPr lang="en-US"/>
              <a:t>Understanding Cognitive Systems</a:t>
            </a:r>
            <a:endParaRPr lang="en-US" dirty="0"/>
          </a:p>
        </p:txBody>
      </p:sp>
      <p:sp>
        <p:nvSpPr>
          <p:cNvPr id="9" name="Slide Number Placeholder 8"/>
          <p:cNvSpPr>
            <a:spLocks noGrp="1"/>
          </p:cNvSpPr>
          <p:nvPr>
            <p:ph type="sldNum" sz="quarter" idx="12"/>
          </p:nvPr>
        </p:nvSpPr>
        <p:spPr/>
        <p:txBody>
          <a:bodyPr/>
          <a:lstStyle/>
          <a:p>
            <a:fld id="{B1B6CC42-2C2F-0C44-8431-ABD525FEEACE}" type="slidenum">
              <a:rPr lang="en-US" smtClean="0"/>
              <a:t>5</a:t>
            </a:fld>
            <a:endParaRPr lang="en-US" dirty="0"/>
          </a:p>
        </p:txBody>
      </p:sp>
    </p:spTree>
    <p:extLst>
      <p:ext uri="{BB962C8B-B14F-4D97-AF65-F5344CB8AC3E}">
        <p14:creationId xmlns:p14="http://schemas.microsoft.com/office/powerpoint/2010/main" val="384250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488" y="390877"/>
            <a:ext cx="10515600" cy="1325563"/>
          </a:xfrm>
        </p:spPr>
        <p:txBody>
          <a:bodyPr>
            <a:normAutofit/>
          </a:bodyPr>
          <a:lstStyle/>
          <a:p>
            <a:r>
              <a:rPr lang="en-US" dirty="0"/>
              <a:t>Data: 2 million minutes of experience</a:t>
            </a:r>
          </a:p>
        </p:txBody>
      </p:sp>
      <p:pic>
        <p:nvPicPr>
          <p:cNvPr id="4" name="Picture 3"/>
          <p:cNvPicPr>
            <a:picLocks noChangeAspect="1"/>
          </p:cNvPicPr>
          <p:nvPr/>
        </p:nvPicPr>
        <p:blipFill>
          <a:blip r:embed="rId2"/>
          <a:stretch>
            <a:fillRect/>
          </a:stretch>
        </p:blipFill>
        <p:spPr>
          <a:xfrm>
            <a:off x="2365665" y="2125268"/>
            <a:ext cx="4044618" cy="315947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3288" y="2125268"/>
            <a:ext cx="2108426" cy="3159473"/>
          </a:xfrm>
          <a:prstGeom prst="rect">
            <a:avLst/>
          </a:prstGeom>
        </p:spPr>
      </p:pic>
      <p:sp>
        <p:nvSpPr>
          <p:cNvPr id="6" name="Date Placeholder 5"/>
          <p:cNvSpPr>
            <a:spLocks noGrp="1"/>
          </p:cNvSpPr>
          <p:nvPr>
            <p:ph type="dt" sz="half" idx="10"/>
          </p:nvPr>
        </p:nvSpPr>
        <p:spPr/>
        <p:txBody>
          <a:bodyPr/>
          <a:lstStyle/>
          <a:p>
            <a:fld id="{5EC9DDB7-54A8-AC47-9EBC-3CAEED50D283}" type="datetime1">
              <a:rPr lang="en-US" smtClean="0"/>
              <a:t>8/17/18</a:t>
            </a:fld>
            <a:endParaRPr lang="en-US" dirty="0"/>
          </a:p>
        </p:txBody>
      </p:sp>
      <p:sp>
        <p:nvSpPr>
          <p:cNvPr id="7" name="Footer Placeholder 6"/>
          <p:cNvSpPr>
            <a:spLocks noGrp="1"/>
          </p:cNvSpPr>
          <p:nvPr>
            <p:ph type="ftr" sz="quarter" idx="11"/>
          </p:nvPr>
        </p:nvSpPr>
        <p:spPr/>
        <p:txBody>
          <a:bodyPr/>
          <a:lstStyle/>
          <a:p>
            <a:r>
              <a:rPr lang="en-US"/>
              <a:t>Understanding Cognitive Systems</a:t>
            </a:r>
            <a:endParaRPr lang="en-US" dirty="0"/>
          </a:p>
        </p:txBody>
      </p:sp>
      <p:sp>
        <p:nvSpPr>
          <p:cNvPr id="8" name="Slide Number Placeholder 7"/>
          <p:cNvSpPr>
            <a:spLocks noGrp="1"/>
          </p:cNvSpPr>
          <p:nvPr>
            <p:ph type="sldNum" sz="quarter" idx="12"/>
          </p:nvPr>
        </p:nvSpPr>
        <p:spPr/>
        <p:txBody>
          <a:bodyPr/>
          <a:lstStyle/>
          <a:p>
            <a:fld id="{B1B6CC42-2C2F-0C44-8431-ABD525FEEACE}" type="slidenum">
              <a:rPr lang="en-US" smtClean="0"/>
              <a:t>6</a:t>
            </a:fld>
            <a:endParaRPr lang="en-US" dirty="0"/>
          </a:p>
        </p:txBody>
      </p:sp>
    </p:spTree>
    <p:extLst>
      <p:ext uri="{BB962C8B-B14F-4D97-AF65-F5344CB8AC3E}">
        <p14:creationId xmlns:p14="http://schemas.microsoft.com/office/powerpoint/2010/main" val="303255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575" y="551302"/>
            <a:ext cx="8724686" cy="994172"/>
          </a:xfrm>
        </p:spPr>
        <p:txBody>
          <a:bodyPr>
            <a:normAutofit/>
          </a:bodyPr>
          <a:lstStyle/>
          <a:p>
            <a:r>
              <a:rPr lang="en-US" sz="2800" dirty="0"/>
              <a:t>Hardware &lt; Software &lt; Data &lt; Experience &lt; Transformation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51" y="1836339"/>
            <a:ext cx="5046671" cy="3634975"/>
          </a:xfrm>
          <a:prstGeom prst="rect">
            <a:avLst/>
          </a:prstGeom>
        </p:spPr>
      </p:pic>
      <p:sp>
        <p:nvSpPr>
          <p:cNvPr id="6" name="Date Placeholder 5"/>
          <p:cNvSpPr>
            <a:spLocks noGrp="1"/>
          </p:cNvSpPr>
          <p:nvPr>
            <p:ph type="dt" sz="half" idx="10"/>
          </p:nvPr>
        </p:nvSpPr>
        <p:spPr/>
        <p:txBody>
          <a:bodyPr/>
          <a:lstStyle/>
          <a:p>
            <a:fld id="{1ED7B035-10D7-0E4A-97E1-B117B84F8822}" type="datetime1">
              <a:rPr lang="en-US" smtClean="0"/>
              <a:t>8/17/18</a:t>
            </a:fld>
            <a:endParaRPr lang="en-US" dirty="0"/>
          </a:p>
        </p:txBody>
      </p:sp>
      <p:sp>
        <p:nvSpPr>
          <p:cNvPr id="7" name="Footer Placeholder 6"/>
          <p:cNvSpPr>
            <a:spLocks noGrp="1"/>
          </p:cNvSpPr>
          <p:nvPr>
            <p:ph type="ftr" sz="quarter" idx="11"/>
          </p:nvPr>
        </p:nvSpPr>
        <p:spPr/>
        <p:txBody>
          <a:bodyPr/>
          <a:lstStyle/>
          <a:p>
            <a:r>
              <a:rPr lang="en-US"/>
              <a:t>Understanding Cognitive Systems</a:t>
            </a:r>
            <a:endParaRPr lang="en-US" dirty="0"/>
          </a:p>
        </p:txBody>
      </p:sp>
      <p:sp>
        <p:nvSpPr>
          <p:cNvPr id="8" name="Slide Number Placeholder 7"/>
          <p:cNvSpPr>
            <a:spLocks noGrp="1"/>
          </p:cNvSpPr>
          <p:nvPr>
            <p:ph type="sldNum" sz="quarter" idx="12"/>
          </p:nvPr>
        </p:nvSpPr>
        <p:spPr/>
        <p:txBody>
          <a:bodyPr/>
          <a:lstStyle/>
          <a:p>
            <a:fld id="{B1B6CC42-2C2F-0C44-8431-ABD525FEEACE}" type="slidenum">
              <a:rPr lang="en-US" smtClean="0"/>
              <a:t>7</a:t>
            </a:fld>
            <a:endParaRPr lang="en-US"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4522" y="210124"/>
            <a:ext cx="582303" cy="502762"/>
          </a:xfrm>
          <a:prstGeom prst="rect">
            <a:avLst/>
          </a:prstGeom>
        </p:spPr>
      </p:pic>
      <p:sp>
        <p:nvSpPr>
          <p:cNvPr id="3" name="TextBox 2">
            <a:extLst>
              <a:ext uri="{FF2B5EF4-FFF2-40B4-BE49-F238E27FC236}">
                <a16:creationId xmlns:a16="http://schemas.microsoft.com/office/drawing/2014/main" id="{3820BB70-5DCE-8F4B-9FCF-E9E6BA11E8B8}"/>
              </a:ext>
            </a:extLst>
          </p:cNvPr>
          <p:cNvSpPr txBox="1"/>
          <p:nvPr/>
        </p:nvSpPr>
        <p:spPr>
          <a:xfrm>
            <a:off x="5846825" y="276839"/>
            <a:ext cx="1566711" cy="369332"/>
          </a:xfrm>
          <a:prstGeom prst="rect">
            <a:avLst/>
          </a:prstGeom>
          <a:noFill/>
        </p:spPr>
        <p:txBody>
          <a:bodyPr wrap="none" rtlCol="0">
            <a:spAutoFit/>
          </a:bodyPr>
          <a:lstStyle/>
          <a:p>
            <a:r>
              <a:rPr lang="en-US" dirty="0"/>
              <a:t>Value migrates</a:t>
            </a:r>
          </a:p>
        </p:txBody>
      </p:sp>
      <p:pic>
        <p:nvPicPr>
          <p:cNvPr id="10" name="Picture 9">
            <a:extLst>
              <a:ext uri="{FF2B5EF4-FFF2-40B4-BE49-F238E27FC236}">
                <a16:creationId xmlns:a16="http://schemas.microsoft.com/office/drawing/2014/main" id="{3EE2F865-1F33-F440-8292-FA702BBA54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9626" y="1452824"/>
            <a:ext cx="3292374" cy="4164977"/>
          </a:xfrm>
          <a:prstGeom prst="rect">
            <a:avLst/>
          </a:prstGeom>
        </p:spPr>
      </p:pic>
      <p:sp>
        <p:nvSpPr>
          <p:cNvPr id="11" name="TextBox 10">
            <a:extLst>
              <a:ext uri="{FF2B5EF4-FFF2-40B4-BE49-F238E27FC236}">
                <a16:creationId xmlns:a16="http://schemas.microsoft.com/office/drawing/2014/main" id="{94A519CC-5DF0-2D4D-A60E-2A98AC1CBA18}"/>
              </a:ext>
            </a:extLst>
          </p:cNvPr>
          <p:cNvSpPr txBox="1"/>
          <p:nvPr/>
        </p:nvSpPr>
        <p:spPr>
          <a:xfrm>
            <a:off x="9411431" y="5710019"/>
            <a:ext cx="2268763" cy="646331"/>
          </a:xfrm>
          <a:prstGeom prst="rect">
            <a:avLst/>
          </a:prstGeom>
          <a:noFill/>
        </p:spPr>
        <p:txBody>
          <a:bodyPr wrap="none" rtlCol="0">
            <a:spAutoFit/>
          </a:bodyPr>
          <a:lstStyle/>
          <a:p>
            <a:pPr algn="ctr"/>
            <a:r>
              <a:rPr lang="en-US" dirty="0"/>
              <a:t>Pine &amp; Gilmore (1999)</a:t>
            </a:r>
          </a:p>
          <a:p>
            <a:pPr algn="ctr"/>
            <a:r>
              <a:rPr lang="en-US" b="1" dirty="0"/>
              <a:t>Transformation</a:t>
            </a:r>
          </a:p>
        </p:txBody>
      </p:sp>
      <p:sp>
        <p:nvSpPr>
          <p:cNvPr id="12" name="TextBox 11">
            <a:extLst>
              <a:ext uri="{FF2B5EF4-FFF2-40B4-BE49-F238E27FC236}">
                <a16:creationId xmlns:a16="http://schemas.microsoft.com/office/drawing/2014/main" id="{02497C3F-4601-4B4E-A215-17237DAECB55}"/>
              </a:ext>
            </a:extLst>
          </p:cNvPr>
          <p:cNvSpPr txBox="1"/>
          <p:nvPr/>
        </p:nvSpPr>
        <p:spPr>
          <a:xfrm>
            <a:off x="1862163" y="5762165"/>
            <a:ext cx="1758045" cy="646331"/>
          </a:xfrm>
          <a:prstGeom prst="rect">
            <a:avLst/>
          </a:prstGeom>
          <a:noFill/>
        </p:spPr>
        <p:txBody>
          <a:bodyPr wrap="none" rtlCol="0">
            <a:spAutoFit/>
          </a:bodyPr>
          <a:lstStyle/>
          <a:p>
            <a:pPr algn="ctr"/>
            <a:r>
              <a:rPr lang="en-US" dirty="0"/>
              <a:t>Roy et al (2006)  </a:t>
            </a:r>
          </a:p>
          <a:p>
            <a:pPr algn="ctr"/>
            <a:r>
              <a:rPr lang="en-US" b="1" dirty="0"/>
              <a:t>Data</a:t>
            </a:r>
          </a:p>
        </p:txBody>
      </p:sp>
      <p:sp>
        <p:nvSpPr>
          <p:cNvPr id="13" name="TextBox 12">
            <a:extLst>
              <a:ext uri="{FF2B5EF4-FFF2-40B4-BE49-F238E27FC236}">
                <a16:creationId xmlns:a16="http://schemas.microsoft.com/office/drawing/2014/main" id="{83B3F04B-EA64-2349-A9A2-390C734C76F1}"/>
              </a:ext>
            </a:extLst>
          </p:cNvPr>
          <p:cNvSpPr txBox="1"/>
          <p:nvPr/>
        </p:nvSpPr>
        <p:spPr>
          <a:xfrm>
            <a:off x="6487039" y="5759101"/>
            <a:ext cx="1379993" cy="646331"/>
          </a:xfrm>
          <a:prstGeom prst="rect">
            <a:avLst/>
          </a:prstGeom>
          <a:noFill/>
        </p:spPr>
        <p:txBody>
          <a:bodyPr wrap="none" rtlCol="0">
            <a:spAutoFit/>
          </a:bodyPr>
          <a:lstStyle/>
          <a:p>
            <a:pPr algn="ctr"/>
            <a:r>
              <a:rPr lang="en-US" dirty="0" err="1"/>
              <a:t>Osati</a:t>
            </a:r>
            <a:r>
              <a:rPr lang="en-US" dirty="0"/>
              <a:t> (2014) </a:t>
            </a:r>
          </a:p>
          <a:p>
            <a:pPr algn="ctr"/>
            <a:r>
              <a:rPr lang="en-US" b="1" dirty="0"/>
              <a:t>Experience</a:t>
            </a:r>
          </a:p>
        </p:txBody>
      </p:sp>
      <p:pic>
        <p:nvPicPr>
          <p:cNvPr id="14" name="Picture 13">
            <a:extLst>
              <a:ext uri="{FF2B5EF4-FFF2-40B4-BE49-F238E27FC236}">
                <a16:creationId xmlns:a16="http://schemas.microsoft.com/office/drawing/2014/main" id="{265DAD82-C01D-BF47-B1DC-A4E0320392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64522" y="2395575"/>
            <a:ext cx="3746480" cy="3075739"/>
          </a:xfrm>
          <a:prstGeom prst="rect">
            <a:avLst/>
          </a:prstGeom>
        </p:spPr>
      </p:pic>
      <p:sp>
        <p:nvSpPr>
          <p:cNvPr id="15" name="TextBox 14">
            <a:extLst>
              <a:ext uri="{FF2B5EF4-FFF2-40B4-BE49-F238E27FC236}">
                <a16:creationId xmlns:a16="http://schemas.microsoft.com/office/drawing/2014/main" id="{697BDB06-3972-5840-99A4-BB36899E58C8}"/>
              </a:ext>
            </a:extLst>
          </p:cNvPr>
          <p:cNvSpPr txBox="1"/>
          <p:nvPr/>
        </p:nvSpPr>
        <p:spPr>
          <a:xfrm>
            <a:off x="6728516" y="2127668"/>
            <a:ext cx="897040" cy="369332"/>
          </a:xfrm>
          <a:prstGeom prst="rect">
            <a:avLst/>
          </a:prstGeom>
          <a:noFill/>
        </p:spPr>
        <p:txBody>
          <a:bodyPr wrap="none" rtlCol="0">
            <a:spAutoFit/>
          </a:bodyPr>
          <a:lstStyle/>
          <a:p>
            <a:r>
              <a:rPr lang="en-US" dirty="0"/>
              <a:t>Life Log</a:t>
            </a:r>
          </a:p>
        </p:txBody>
      </p:sp>
    </p:spTree>
    <p:extLst>
      <p:ext uri="{BB962C8B-B14F-4D97-AF65-F5344CB8AC3E}">
        <p14:creationId xmlns:p14="http://schemas.microsoft.com/office/powerpoint/2010/main" val="299575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897" y="251012"/>
            <a:ext cx="6172200" cy="1352159"/>
          </a:xfrm>
        </p:spPr>
        <p:txBody>
          <a:bodyPr>
            <a:normAutofit/>
          </a:bodyPr>
          <a:lstStyle/>
          <a:p>
            <a:r>
              <a:rPr lang="en-US" dirty="0"/>
              <a:t>Algorithm Timeline: </a:t>
            </a:r>
            <a:br>
              <a:rPr lang="en-US" dirty="0"/>
            </a:br>
            <a:r>
              <a:rPr lang="en-US" dirty="0"/>
              <a:t>Short History</a:t>
            </a:r>
          </a:p>
        </p:txBody>
      </p:sp>
      <p:sp>
        <p:nvSpPr>
          <p:cNvPr id="4" name="Date Placeholder 3"/>
          <p:cNvSpPr>
            <a:spLocks noGrp="1"/>
          </p:cNvSpPr>
          <p:nvPr>
            <p:ph type="dt" sz="half" idx="10"/>
          </p:nvPr>
        </p:nvSpPr>
        <p:spPr/>
        <p:txBody>
          <a:bodyPr/>
          <a:lstStyle/>
          <a:p>
            <a:fld id="{4EB9E8E8-8BC0-9C46-8303-96282D74D025}" type="datetime1">
              <a:rPr lang="en-US" smtClean="0"/>
              <a:t>8/17/18</a:t>
            </a:fld>
            <a:endParaRPr lang="en-US"/>
          </a:p>
        </p:txBody>
      </p:sp>
      <p:sp>
        <p:nvSpPr>
          <p:cNvPr id="5" name="Footer Placeholder 4"/>
          <p:cNvSpPr>
            <a:spLocks noGrp="1"/>
          </p:cNvSpPr>
          <p:nvPr>
            <p:ph type="ftr" sz="quarter" idx="11"/>
          </p:nvPr>
        </p:nvSpPr>
        <p:spPr/>
        <p:txBody>
          <a:bodyPr/>
          <a:lstStyle/>
          <a:p>
            <a:r>
              <a:rPr lang="en-US" dirty="0"/>
              <a:t>© IBM Cognitive </a:t>
            </a:r>
            <a:r>
              <a:rPr lang="en-US" dirty="0" err="1"/>
              <a:t>Opentech</a:t>
            </a:r>
            <a:r>
              <a:rPr lang="en-US" dirty="0"/>
              <a:t> Group (COG)</a:t>
            </a:r>
            <a:endParaRPr lang="en-US" dirty="0">
              <a:latin typeface="Arial Unicode MS" pitchFamily="34" charset="-128"/>
              <a:ea typeface="Arial Unicode MS" pitchFamily="34" charset="-128"/>
              <a:cs typeface="Arial Unicode MS" pitchFamily="34" charset="-128"/>
            </a:endParaRPr>
          </a:p>
          <a:p>
            <a:endParaRPr lang="en-US" dirty="0"/>
          </a:p>
        </p:txBody>
      </p:sp>
      <p:sp>
        <p:nvSpPr>
          <p:cNvPr id="6" name="Slide Number Placeholder 5"/>
          <p:cNvSpPr>
            <a:spLocks noGrp="1"/>
          </p:cNvSpPr>
          <p:nvPr>
            <p:ph type="sldNum" sz="quarter" idx="12"/>
          </p:nvPr>
        </p:nvSpPr>
        <p:spPr/>
        <p:txBody>
          <a:bodyPr/>
          <a:lstStyle/>
          <a:p>
            <a:fld id="{4DD06A12-F679-2B43-A303-6E368BD31C43}" type="slidenum">
              <a:rPr lang="en-US" smtClean="0"/>
              <a:t>8</a:t>
            </a:fld>
            <a:endParaRPr lang="en-US"/>
          </a:p>
        </p:txBody>
      </p:sp>
      <p:pic>
        <p:nvPicPr>
          <p:cNvPr id="7" name="Picture 6"/>
          <p:cNvPicPr>
            <a:picLocks noChangeAspect="1"/>
          </p:cNvPicPr>
          <p:nvPr/>
        </p:nvPicPr>
        <p:blipFill>
          <a:blip r:embed="rId3"/>
          <a:stretch>
            <a:fillRect/>
          </a:stretch>
        </p:blipFill>
        <p:spPr>
          <a:xfrm>
            <a:off x="2073051" y="1526721"/>
            <a:ext cx="6543675" cy="3848100"/>
          </a:xfrm>
          <a:prstGeom prst="rect">
            <a:avLst/>
          </a:prstGeom>
        </p:spPr>
      </p:pic>
      <p:sp>
        <p:nvSpPr>
          <p:cNvPr id="3" name="TextBox 2"/>
          <p:cNvSpPr txBox="1"/>
          <p:nvPr/>
        </p:nvSpPr>
        <p:spPr>
          <a:xfrm>
            <a:off x="8262733" y="2338180"/>
            <a:ext cx="184731" cy="300082"/>
          </a:xfrm>
          <a:prstGeom prst="rect">
            <a:avLst/>
          </a:prstGeom>
          <a:noFill/>
        </p:spPr>
        <p:txBody>
          <a:bodyPr wrap="none" rtlCol="0">
            <a:spAutoFit/>
          </a:bodyPr>
          <a:lstStyle/>
          <a:p>
            <a:endParaRPr lang="en-US" sz="1350" dirty="0"/>
          </a:p>
        </p:txBody>
      </p:sp>
      <p:sp>
        <p:nvSpPr>
          <p:cNvPr id="8" name="TextBox 7"/>
          <p:cNvSpPr txBox="1"/>
          <p:nvPr/>
        </p:nvSpPr>
        <p:spPr>
          <a:xfrm>
            <a:off x="6957217" y="2261980"/>
            <a:ext cx="647485" cy="300082"/>
          </a:xfrm>
          <a:prstGeom prst="rect">
            <a:avLst/>
          </a:prstGeom>
          <a:noFill/>
        </p:spPr>
        <p:txBody>
          <a:bodyPr wrap="none" rtlCol="0">
            <a:spAutoFit/>
          </a:bodyPr>
          <a:lstStyle/>
          <a:p>
            <a:r>
              <a:rPr lang="en-US" sz="1350" dirty="0" err="1"/>
              <a:t>Dota</a:t>
            </a:r>
            <a:r>
              <a:rPr lang="en-US" sz="1350" dirty="0"/>
              <a:t> 2</a:t>
            </a:r>
          </a:p>
        </p:txBody>
      </p:sp>
      <p:sp>
        <p:nvSpPr>
          <p:cNvPr id="9" name="TextBox 8"/>
          <p:cNvSpPr txBox="1"/>
          <p:nvPr/>
        </p:nvSpPr>
        <p:spPr>
          <a:xfrm>
            <a:off x="8532079" y="913953"/>
            <a:ext cx="2182905" cy="4870564"/>
          </a:xfrm>
          <a:prstGeom prst="rect">
            <a:avLst/>
          </a:prstGeom>
          <a:noFill/>
        </p:spPr>
        <p:txBody>
          <a:bodyPr wrap="none" rtlCol="0">
            <a:spAutoFit/>
          </a:bodyPr>
          <a:lstStyle/>
          <a:p>
            <a:r>
              <a:rPr lang="en-US" sz="1350" dirty="0"/>
              <a:t>“Deep Learning” for</a:t>
            </a:r>
            <a:br>
              <a:rPr lang="en-US" sz="1350" dirty="0"/>
            </a:br>
            <a:r>
              <a:rPr lang="en-US" sz="1350" dirty="0"/>
              <a:t>“AI Pattern Recognition”</a:t>
            </a:r>
          </a:p>
          <a:p>
            <a:r>
              <a:rPr lang="en-US" sz="1350" dirty="0"/>
              <a:t>depends on massive</a:t>
            </a:r>
            <a:br>
              <a:rPr lang="en-US" sz="1350" dirty="0"/>
            </a:br>
            <a:r>
              <a:rPr lang="en-US" sz="1350" dirty="0"/>
              <a:t>amounts of “labeled data”</a:t>
            </a:r>
          </a:p>
          <a:p>
            <a:r>
              <a:rPr lang="en-US" sz="1350" dirty="0"/>
              <a:t>and computing power</a:t>
            </a:r>
          </a:p>
          <a:p>
            <a:r>
              <a:rPr lang="en-US" sz="1350" dirty="0"/>
              <a:t>available since ~2012;</a:t>
            </a:r>
          </a:p>
          <a:p>
            <a:endParaRPr lang="en-US" sz="1350" dirty="0"/>
          </a:p>
          <a:p>
            <a:r>
              <a:rPr lang="en-US" sz="1350" u="sng" dirty="0"/>
              <a:t>Labeled data </a:t>
            </a:r>
            <a:r>
              <a:rPr lang="en-US" sz="1350" dirty="0"/>
              <a:t>is simply</a:t>
            </a:r>
            <a:br>
              <a:rPr lang="en-US" sz="1350" dirty="0"/>
            </a:br>
            <a:r>
              <a:rPr lang="en-US" sz="1350" dirty="0"/>
              <a:t>input and output pairs,</a:t>
            </a:r>
          </a:p>
          <a:p>
            <a:r>
              <a:rPr lang="en-US" sz="1350" dirty="0"/>
              <a:t>such as a sound and word,</a:t>
            </a:r>
            <a:br>
              <a:rPr lang="en-US" sz="1350" dirty="0"/>
            </a:br>
            <a:r>
              <a:rPr lang="en-US" sz="1350" dirty="0"/>
              <a:t>or image and word, or</a:t>
            </a:r>
            <a:br>
              <a:rPr lang="en-US" sz="1350" dirty="0"/>
            </a:br>
            <a:r>
              <a:rPr lang="en-US" sz="1350" dirty="0"/>
              <a:t>English sentence and French</a:t>
            </a:r>
            <a:br>
              <a:rPr lang="en-US" sz="1350" dirty="0"/>
            </a:br>
            <a:r>
              <a:rPr lang="en-US" sz="1350" dirty="0"/>
              <a:t>sentence, or road scene</a:t>
            </a:r>
            <a:br>
              <a:rPr lang="en-US" sz="1350" dirty="0"/>
            </a:br>
            <a:r>
              <a:rPr lang="en-US" sz="1350" dirty="0"/>
              <a:t>and car control settings  </a:t>
            </a:r>
            <a:r>
              <a:rPr lang="mr-IN" sz="1350" dirty="0"/>
              <a:t>–</a:t>
            </a:r>
            <a:r>
              <a:rPr lang="en-US" sz="1350" dirty="0"/>
              <a:t> </a:t>
            </a:r>
            <a:br>
              <a:rPr lang="en-US" sz="1350" dirty="0"/>
            </a:br>
            <a:r>
              <a:rPr lang="en-US" sz="1350" dirty="0"/>
              <a:t>labeled data means having</a:t>
            </a:r>
            <a:br>
              <a:rPr lang="en-US" sz="1350" dirty="0"/>
            </a:br>
            <a:r>
              <a:rPr lang="en-US" sz="1350" dirty="0"/>
              <a:t>both input and output data</a:t>
            </a:r>
          </a:p>
          <a:p>
            <a:r>
              <a:rPr lang="en-US" sz="1350" dirty="0"/>
              <a:t>in massive quantities.</a:t>
            </a:r>
          </a:p>
          <a:p>
            <a:endParaRPr lang="en-US" sz="1350" dirty="0"/>
          </a:p>
          <a:p>
            <a:r>
              <a:rPr lang="en-US" sz="1350" dirty="0"/>
              <a:t>For example, 100K images</a:t>
            </a:r>
          </a:p>
          <a:p>
            <a:r>
              <a:rPr lang="en-US" sz="1350" dirty="0"/>
              <a:t>of skin, half with skin</a:t>
            </a:r>
            <a:br>
              <a:rPr lang="en-US" sz="1350" dirty="0"/>
            </a:br>
            <a:r>
              <a:rPr lang="en-US" sz="1350" dirty="0"/>
              <a:t>cancer and half without to</a:t>
            </a:r>
            <a:br>
              <a:rPr lang="en-US" sz="1350" dirty="0"/>
            </a:br>
            <a:r>
              <a:rPr lang="en-US" sz="1350" dirty="0"/>
              <a:t>learn to recognize presence</a:t>
            </a:r>
            <a:br>
              <a:rPr lang="en-US" sz="1350" dirty="0"/>
            </a:br>
            <a:r>
              <a:rPr lang="en-US" sz="1350" dirty="0"/>
              <a:t>of skin cancer.</a:t>
            </a:r>
          </a:p>
        </p:txBody>
      </p:sp>
    </p:spTree>
    <p:extLst>
      <p:ext uri="{BB962C8B-B14F-4D97-AF65-F5344CB8AC3E}">
        <p14:creationId xmlns:p14="http://schemas.microsoft.com/office/powerpoint/2010/main" val="1199161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909" y="611910"/>
            <a:ext cx="9197788" cy="1325563"/>
          </a:xfrm>
        </p:spPr>
        <p:txBody>
          <a:bodyPr>
            <a:normAutofit fontScale="90000"/>
          </a:bodyPr>
          <a:lstStyle/>
          <a:p>
            <a:r>
              <a:rPr lang="en-US" dirty="0"/>
              <a:t>Future algorithms built from models:</a:t>
            </a:r>
            <a:br>
              <a:rPr lang="en-US" dirty="0"/>
            </a:br>
            <a:r>
              <a:rPr lang="en-US" dirty="0"/>
              <a:t>Models become instruction set of future</a:t>
            </a:r>
          </a:p>
        </p:txBody>
      </p:sp>
      <p:sp>
        <p:nvSpPr>
          <p:cNvPr id="4" name="Date Placeholder 3"/>
          <p:cNvSpPr>
            <a:spLocks noGrp="1"/>
          </p:cNvSpPr>
          <p:nvPr>
            <p:ph type="dt" sz="half" idx="10"/>
          </p:nvPr>
        </p:nvSpPr>
        <p:spPr/>
        <p:txBody>
          <a:bodyPr/>
          <a:lstStyle/>
          <a:p>
            <a:fld id="{B36728DD-0685-6947-A67C-A2224548EC58}" type="datetime1">
              <a:rPr lang="en-US" smtClean="0"/>
              <a:t>8/17/18</a:t>
            </a:fld>
            <a:endParaRPr lang="en-US" dirty="0"/>
          </a:p>
        </p:txBody>
      </p:sp>
      <p:sp>
        <p:nvSpPr>
          <p:cNvPr id="5" name="Footer Placeholder 4"/>
          <p:cNvSpPr>
            <a:spLocks noGrp="1"/>
          </p:cNvSpPr>
          <p:nvPr>
            <p:ph type="ftr" sz="quarter" idx="11"/>
          </p:nvPr>
        </p:nvSpPr>
        <p:spPr/>
        <p:txBody>
          <a:bodyPr/>
          <a:lstStyle/>
          <a:p>
            <a:r>
              <a:rPr lang="en-US"/>
              <a:t>Understanding Cognitive Systems</a:t>
            </a:r>
            <a:endParaRPr lang="en-US" dirty="0"/>
          </a:p>
        </p:txBody>
      </p:sp>
      <p:sp>
        <p:nvSpPr>
          <p:cNvPr id="6" name="Slide Number Placeholder 5"/>
          <p:cNvSpPr>
            <a:spLocks noGrp="1"/>
          </p:cNvSpPr>
          <p:nvPr>
            <p:ph type="sldNum" sz="quarter" idx="12"/>
          </p:nvPr>
        </p:nvSpPr>
        <p:spPr/>
        <p:txBody>
          <a:bodyPr/>
          <a:lstStyle/>
          <a:p>
            <a:fld id="{B1B6CC42-2C2F-0C44-8431-ABD525FEEACE}" type="slidenum">
              <a:rPr lang="en-US" smtClean="0"/>
              <a:t>9</a:t>
            </a:fld>
            <a:endParaRPr lang="en-US" dirty="0"/>
          </a:p>
        </p:txBody>
      </p:sp>
      <p:graphicFrame>
        <p:nvGraphicFramePr>
          <p:cNvPr id="7" name="Content Placeholder 3"/>
          <p:cNvGraphicFramePr>
            <a:graphicFrameLocks noGrp="1"/>
          </p:cNvGraphicFramePr>
          <p:nvPr>
            <p:ph idx="1"/>
            <p:extLst/>
          </p:nvPr>
        </p:nvGraphicFramePr>
        <p:xfrm>
          <a:off x="2152651" y="2226469"/>
          <a:ext cx="7886701" cy="1905000"/>
        </p:xfrm>
        <a:graphic>
          <a:graphicData uri="http://schemas.openxmlformats.org/drawingml/2006/table">
            <a:tbl>
              <a:tblPr firstRow="1" bandRow="1">
                <a:tableStyleId>{5C22544A-7EE6-4342-B048-85BDC9FD1C3A}</a:tableStyleId>
              </a:tblPr>
              <a:tblGrid>
                <a:gridCol w="1379765">
                  <a:extLst>
                    <a:ext uri="{9D8B030D-6E8A-4147-A177-3AD203B41FA5}">
                      <a16:colId xmlns:a16="http://schemas.microsoft.com/office/drawing/2014/main" val="20000"/>
                    </a:ext>
                  </a:extLst>
                </a:gridCol>
                <a:gridCol w="1774916">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480060">
                <a:tc>
                  <a:txBody>
                    <a:bodyPr/>
                    <a:lstStyle/>
                    <a:p>
                      <a:endParaRPr lang="en-US" sz="1400" dirty="0"/>
                    </a:p>
                  </a:txBody>
                  <a:tcPr marL="68580" marR="68580" marT="34290" marB="34290"/>
                </a:tc>
                <a:tc>
                  <a:txBody>
                    <a:bodyPr/>
                    <a:lstStyle/>
                    <a:p>
                      <a:r>
                        <a:rPr lang="en-US" sz="1400" dirty="0"/>
                        <a:t>Task &amp; World Model/</a:t>
                      </a:r>
                      <a:endParaRPr lang="en-US" sz="1400" baseline="0" dirty="0"/>
                    </a:p>
                    <a:p>
                      <a:r>
                        <a:rPr lang="en-US" sz="1400" baseline="0" dirty="0"/>
                        <a:t>Planning &amp; Decisions</a:t>
                      </a:r>
                      <a:endParaRPr lang="en-US" sz="1400" dirty="0"/>
                    </a:p>
                  </a:txBody>
                  <a:tcPr marL="68580" marR="68580" marT="34290" marB="34290"/>
                </a:tc>
                <a:tc>
                  <a:txBody>
                    <a:bodyPr/>
                    <a:lstStyle/>
                    <a:p>
                      <a:r>
                        <a:rPr lang="en-US" sz="1400" dirty="0"/>
                        <a:t>Self</a:t>
                      </a:r>
                      <a:r>
                        <a:rPr lang="en-US" sz="1400" baseline="0" dirty="0"/>
                        <a:t> Model/</a:t>
                      </a:r>
                    </a:p>
                    <a:p>
                      <a:r>
                        <a:rPr lang="en-US" sz="1400" baseline="0" dirty="0"/>
                        <a:t>Capacity &amp; Limits</a:t>
                      </a:r>
                      <a:endParaRPr lang="en-US" sz="1400" dirty="0"/>
                    </a:p>
                  </a:txBody>
                  <a:tcPr marL="68580" marR="68580" marT="34290" marB="34290"/>
                </a:tc>
                <a:tc>
                  <a:txBody>
                    <a:bodyPr/>
                    <a:lstStyle/>
                    <a:p>
                      <a:r>
                        <a:rPr lang="en-US" sz="1400" dirty="0"/>
                        <a:t>User</a:t>
                      </a:r>
                      <a:r>
                        <a:rPr lang="en-US" sz="1400" baseline="0" dirty="0"/>
                        <a:t> Model/</a:t>
                      </a:r>
                    </a:p>
                    <a:p>
                      <a:r>
                        <a:rPr lang="en-US" sz="1400" dirty="0"/>
                        <a:t>Episodic</a:t>
                      </a:r>
                      <a:r>
                        <a:rPr lang="en-US" sz="1400" baseline="0" dirty="0"/>
                        <a:t> Memory</a:t>
                      </a:r>
                      <a:endParaRPr lang="en-US" sz="1400" dirty="0"/>
                    </a:p>
                  </a:txBody>
                  <a:tcPr marL="68580" marR="68580" marT="34290" marB="34290"/>
                </a:tc>
                <a:tc>
                  <a:txBody>
                    <a:bodyPr/>
                    <a:lstStyle/>
                    <a:p>
                      <a:r>
                        <a:rPr lang="en-US" sz="1400" dirty="0"/>
                        <a:t>Institutions</a:t>
                      </a:r>
                      <a:r>
                        <a:rPr lang="en-US" sz="1400" baseline="0" dirty="0"/>
                        <a:t> Model/</a:t>
                      </a:r>
                    </a:p>
                    <a:p>
                      <a:r>
                        <a:rPr lang="en-US" sz="1400" dirty="0"/>
                        <a:t>Trust</a:t>
                      </a:r>
                      <a:r>
                        <a:rPr lang="en-US" sz="1400" baseline="0" dirty="0"/>
                        <a:t> &amp; Social Acts</a:t>
                      </a:r>
                      <a:endParaRPr lang="en-US" sz="1400" dirty="0"/>
                    </a:p>
                  </a:txBody>
                  <a:tcPr marL="68580" marR="68580" marT="34290" marB="34290"/>
                </a:tc>
                <a:extLst>
                  <a:ext uri="{0D108BD9-81ED-4DB2-BD59-A6C34878D82A}">
                    <a16:rowId xmlns:a16="http://schemas.microsoft.com/office/drawing/2014/main" val="10000"/>
                  </a:ext>
                </a:extLst>
              </a:tr>
              <a:tr h="278130">
                <a:tc>
                  <a:txBody>
                    <a:bodyPr/>
                    <a:lstStyle/>
                    <a:p>
                      <a:r>
                        <a:rPr lang="en-US" sz="1400" dirty="0"/>
                        <a:t>Tool</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1"/>
                  </a:ext>
                </a:extLst>
              </a:tr>
              <a:tr h="278130">
                <a:tc>
                  <a:txBody>
                    <a:bodyPr/>
                    <a:lstStyle/>
                    <a:p>
                      <a:r>
                        <a:rPr lang="en-US" sz="1400" dirty="0"/>
                        <a:t>Assistant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2"/>
                  </a:ext>
                </a:extLst>
              </a:tr>
              <a:tr h="278130">
                <a:tc>
                  <a:txBody>
                    <a:bodyPr/>
                    <a:lstStyle/>
                    <a:p>
                      <a:r>
                        <a:rPr lang="en-US" sz="1400" dirty="0"/>
                        <a:t>Collaborator</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3"/>
                  </a:ext>
                </a:extLst>
              </a:tr>
              <a:tr h="278130">
                <a:tc>
                  <a:txBody>
                    <a:bodyPr/>
                    <a:lstStyle/>
                    <a:p>
                      <a:r>
                        <a:rPr lang="en-US" sz="1400" dirty="0"/>
                        <a:t>Coach</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4"/>
                  </a:ext>
                </a:extLst>
              </a:tr>
              <a:tr h="278130">
                <a:tc>
                  <a:txBody>
                    <a:bodyPr/>
                    <a:lstStyle/>
                    <a:p>
                      <a:r>
                        <a:rPr lang="en-US" sz="1400" dirty="0"/>
                        <a:t>Mediator</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6808" y="4328032"/>
            <a:ext cx="1095964" cy="82197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3641" y="4358488"/>
            <a:ext cx="1215400" cy="831055"/>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9912" y="4358489"/>
            <a:ext cx="1009409" cy="934385"/>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1803" y="4411658"/>
            <a:ext cx="790575" cy="785624"/>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7013" y="4358487"/>
            <a:ext cx="1387503" cy="891966"/>
          </a:xfrm>
          <a:prstGeom prst="rect">
            <a:avLst/>
          </a:prstGeom>
        </p:spPr>
      </p:pic>
      <p:sp>
        <p:nvSpPr>
          <p:cNvPr id="3" name="TextBox 2"/>
          <p:cNvSpPr txBox="1"/>
          <p:nvPr/>
        </p:nvSpPr>
        <p:spPr>
          <a:xfrm>
            <a:off x="2840216" y="5255138"/>
            <a:ext cx="869148" cy="523220"/>
          </a:xfrm>
          <a:prstGeom prst="rect">
            <a:avLst/>
          </a:prstGeom>
          <a:noFill/>
        </p:spPr>
        <p:txBody>
          <a:bodyPr wrap="none" rtlCol="0">
            <a:spAutoFit/>
          </a:bodyPr>
          <a:lstStyle/>
          <a:p>
            <a:pPr algn="ctr"/>
            <a:r>
              <a:rPr lang="en-US" sz="1400" dirty="0"/>
              <a:t>Cognitive</a:t>
            </a:r>
          </a:p>
          <a:p>
            <a:pPr algn="ctr"/>
            <a:r>
              <a:rPr lang="en-US" sz="1400" dirty="0"/>
              <a:t>Tool</a:t>
            </a:r>
          </a:p>
        </p:txBody>
      </p:sp>
      <p:sp>
        <p:nvSpPr>
          <p:cNvPr id="13" name="TextBox 12"/>
          <p:cNvSpPr txBox="1"/>
          <p:nvPr/>
        </p:nvSpPr>
        <p:spPr>
          <a:xfrm>
            <a:off x="4213626" y="5330654"/>
            <a:ext cx="869148" cy="523220"/>
          </a:xfrm>
          <a:prstGeom prst="rect">
            <a:avLst/>
          </a:prstGeom>
          <a:noFill/>
        </p:spPr>
        <p:txBody>
          <a:bodyPr wrap="none" rtlCol="0">
            <a:spAutoFit/>
          </a:bodyPr>
          <a:lstStyle/>
          <a:p>
            <a:pPr algn="ctr"/>
            <a:r>
              <a:rPr lang="en-US" sz="1400" dirty="0"/>
              <a:t>Cognitive</a:t>
            </a:r>
          </a:p>
          <a:p>
            <a:pPr algn="ctr"/>
            <a:r>
              <a:rPr lang="en-US" sz="1400" dirty="0"/>
              <a:t>Assistant</a:t>
            </a:r>
          </a:p>
        </p:txBody>
      </p:sp>
      <p:sp>
        <p:nvSpPr>
          <p:cNvPr id="14" name="TextBox 13"/>
          <p:cNvSpPr txBox="1"/>
          <p:nvPr/>
        </p:nvSpPr>
        <p:spPr>
          <a:xfrm>
            <a:off x="5357221" y="5330654"/>
            <a:ext cx="1094788" cy="523220"/>
          </a:xfrm>
          <a:prstGeom prst="rect">
            <a:avLst/>
          </a:prstGeom>
          <a:noFill/>
        </p:spPr>
        <p:txBody>
          <a:bodyPr wrap="none" rtlCol="0">
            <a:spAutoFit/>
          </a:bodyPr>
          <a:lstStyle/>
          <a:p>
            <a:pPr algn="ctr"/>
            <a:r>
              <a:rPr lang="en-US" sz="1400" dirty="0"/>
              <a:t>Cognitive</a:t>
            </a:r>
          </a:p>
          <a:p>
            <a:pPr algn="ctr"/>
            <a:r>
              <a:rPr lang="en-US" sz="1400" dirty="0"/>
              <a:t>Collaborator</a:t>
            </a:r>
          </a:p>
        </p:txBody>
      </p:sp>
      <p:sp>
        <p:nvSpPr>
          <p:cNvPr id="15" name="TextBox 14"/>
          <p:cNvSpPr txBox="1"/>
          <p:nvPr/>
        </p:nvSpPr>
        <p:spPr>
          <a:xfrm>
            <a:off x="6615620" y="5330654"/>
            <a:ext cx="869148" cy="523220"/>
          </a:xfrm>
          <a:prstGeom prst="rect">
            <a:avLst/>
          </a:prstGeom>
          <a:noFill/>
        </p:spPr>
        <p:txBody>
          <a:bodyPr wrap="none" rtlCol="0">
            <a:spAutoFit/>
          </a:bodyPr>
          <a:lstStyle/>
          <a:p>
            <a:pPr algn="ctr"/>
            <a:r>
              <a:rPr lang="en-US" sz="1400" dirty="0"/>
              <a:t>Cognitive</a:t>
            </a:r>
          </a:p>
          <a:p>
            <a:pPr algn="ctr"/>
            <a:r>
              <a:rPr lang="en-US" sz="1400" dirty="0"/>
              <a:t>Coach</a:t>
            </a:r>
          </a:p>
        </p:txBody>
      </p:sp>
      <p:sp>
        <p:nvSpPr>
          <p:cNvPr id="16" name="TextBox 15"/>
          <p:cNvSpPr txBox="1"/>
          <p:nvPr/>
        </p:nvSpPr>
        <p:spPr>
          <a:xfrm>
            <a:off x="7776189" y="5331389"/>
            <a:ext cx="869148" cy="523220"/>
          </a:xfrm>
          <a:prstGeom prst="rect">
            <a:avLst/>
          </a:prstGeom>
          <a:noFill/>
        </p:spPr>
        <p:txBody>
          <a:bodyPr wrap="none" rtlCol="0">
            <a:spAutoFit/>
          </a:bodyPr>
          <a:lstStyle/>
          <a:p>
            <a:pPr algn="ctr"/>
            <a:r>
              <a:rPr lang="en-US" sz="1400" dirty="0"/>
              <a:t>Cognitive</a:t>
            </a:r>
          </a:p>
          <a:p>
            <a:pPr algn="ctr"/>
            <a:r>
              <a:rPr lang="en-US" sz="1400"/>
              <a:t>Mediator</a:t>
            </a:r>
            <a:endParaRPr lang="en-US" sz="1400" dirty="0"/>
          </a:p>
        </p:txBody>
      </p:sp>
    </p:spTree>
    <p:extLst>
      <p:ext uri="{BB962C8B-B14F-4D97-AF65-F5344CB8AC3E}">
        <p14:creationId xmlns:p14="http://schemas.microsoft.com/office/powerpoint/2010/main" val="797925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4063</TotalTime>
  <Words>2746</Words>
  <Application>Microsoft Macintosh PowerPoint</Application>
  <PresentationFormat>Widescreen</PresentationFormat>
  <Paragraphs>534</Paragraphs>
  <Slides>19</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 Unicode MS</vt:lpstr>
      <vt:lpstr>ＭＳ Ｐゴシック</vt:lpstr>
      <vt:lpstr>Arial</vt:lpstr>
      <vt:lpstr>Calibri</vt:lpstr>
      <vt:lpstr>Calibri Light</vt:lpstr>
      <vt:lpstr>Mangal</vt:lpstr>
      <vt:lpstr>Wingdings</vt:lpstr>
      <vt:lpstr>Office Theme</vt:lpstr>
      <vt:lpstr>PowerPoint Presentation</vt:lpstr>
      <vt:lpstr>AI Timeline: Leaderboards Framework</vt:lpstr>
      <vt:lpstr>Compute Timeline: Every 20 years,  compute costs are down by 1000x</vt:lpstr>
      <vt:lpstr>Compute Timeline: GDP/Employee</vt:lpstr>
      <vt:lpstr>Data: 10 million minutes of experience</vt:lpstr>
      <vt:lpstr>Data: 2 million minutes of experience</vt:lpstr>
      <vt:lpstr>Hardware &lt; Software &lt; Data &lt; Experience &lt; Transformation</vt:lpstr>
      <vt:lpstr>Algorithm Timeline:  Short History</vt:lpstr>
      <vt:lpstr>Future algorithms built from models: Models become instruction set of future</vt:lpstr>
      <vt:lpstr>PowerPoint Presentation</vt:lpstr>
      <vt:lpstr>Prepare for AI Future</vt:lpstr>
      <vt:lpstr>Courses</vt:lpstr>
      <vt:lpstr>PowerPoint Presentation</vt:lpstr>
      <vt:lpstr>PowerPoint Presentation</vt:lpstr>
      <vt:lpstr>Better Building Blocks</vt:lpstr>
      <vt:lpstr>“The best way to predict the future is to inspire the next generation of students to build it better”</vt:lpstr>
      <vt:lpstr>Trust: Two Communities</vt:lpstr>
      <vt:lpstr>Resilience:  Rapidly Rebuilding From Scratch</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the Future of Learning</dc:title>
  <dc:creator>Microsoft Office User</dc:creator>
  <cp:lastModifiedBy>Microsoft Office User</cp:lastModifiedBy>
  <cp:revision>195</cp:revision>
  <dcterms:created xsi:type="dcterms:W3CDTF">2018-04-25T14:50:54Z</dcterms:created>
  <dcterms:modified xsi:type="dcterms:W3CDTF">2018-08-17T14:25:49Z</dcterms:modified>
</cp:coreProperties>
</file>